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5.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6.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7.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8.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9.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0.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53"/>
  </p:notesMasterIdLst>
  <p:sldIdLst>
    <p:sldId id="325" r:id="rId5"/>
    <p:sldId id="381" r:id="rId6"/>
    <p:sldId id="388" r:id="rId7"/>
    <p:sldId id="327" r:id="rId8"/>
    <p:sldId id="329" r:id="rId9"/>
    <p:sldId id="334" r:id="rId10"/>
    <p:sldId id="335" r:id="rId11"/>
    <p:sldId id="330" r:id="rId12"/>
    <p:sldId id="339" r:id="rId13"/>
    <p:sldId id="328" r:id="rId14"/>
    <p:sldId id="336" r:id="rId15"/>
    <p:sldId id="337" r:id="rId16"/>
    <p:sldId id="340" r:id="rId17"/>
    <p:sldId id="342" r:id="rId18"/>
    <p:sldId id="344" r:id="rId19"/>
    <p:sldId id="345" r:id="rId20"/>
    <p:sldId id="332" r:id="rId21"/>
    <p:sldId id="350" r:id="rId22"/>
    <p:sldId id="351" r:id="rId23"/>
    <p:sldId id="348" r:id="rId24"/>
    <p:sldId id="355" r:id="rId25"/>
    <p:sldId id="359" r:id="rId26"/>
    <p:sldId id="354" r:id="rId27"/>
    <p:sldId id="357" r:id="rId28"/>
    <p:sldId id="360" r:id="rId29"/>
    <p:sldId id="362" r:id="rId30"/>
    <p:sldId id="361" r:id="rId31"/>
    <p:sldId id="363" r:id="rId32"/>
    <p:sldId id="368" r:id="rId33"/>
    <p:sldId id="366" r:id="rId34"/>
    <p:sldId id="367" r:id="rId35"/>
    <p:sldId id="380" r:id="rId36"/>
    <p:sldId id="365" r:id="rId37"/>
    <p:sldId id="372" r:id="rId38"/>
    <p:sldId id="378" r:id="rId39"/>
    <p:sldId id="370" r:id="rId40"/>
    <p:sldId id="373" r:id="rId41"/>
    <p:sldId id="374" r:id="rId42"/>
    <p:sldId id="371" r:id="rId43"/>
    <p:sldId id="375" r:id="rId44"/>
    <p:sldId id="376" r:id="rId45"/>
    <p:sldId id="377" r:id="rId46"/>
    <p:sldId id="383" r:id="rId47"/>
    <p:sldId id="384" r:id="rId48"/>
    <p:sldId id="385" r:id="rId49"/>
    <p:sldId id="386" r:id="rId50"/>
    <p:sldId id="387" r:id="rId51"/>
    <p:sldId id="379"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AB6A"/>
    <a:srgbClr val="E61AF6"/>
    <a:srgbClr val="F583CC"/>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257" autoAdjust="0"/>
  </p:normalViewPr>
  <p:slideViewPr>
    <p:cSldViewPr snapToGrid="0">
      <p:cViewPr varScale="1">
        <p:scale>
          <a:sx n="81" d="100"/>
          <a:sy n="81" d="100"/>
        </p:scale>
        <p:origin x="75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abhia\Desktop\SAIMA\plot%20data.xlsx"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file:///C:\Users\abhia\Desktop\SAIMA\plot%20data.xlsx"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file:///C:\Users\abhia\Desktop\SAIMA\plot%20data.xlsx"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file:///C:\Users\abhia\Desktop\SAIMA\plot%20data.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C:\Users\abhia\Desktop\SAIMA\plot%20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abhia\Desktop\SAIMA\plot%20data.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Users\abhia\Desktop\SAIMA\plot%20data.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abhia\Desktop\SAIMA\plot%20data.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C:\Users\abhia\Desktop\SAIMA\plot%20data.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C:\Users\abhia\Desktop\SAIMA\plot%20data.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C:\Users\abhia\Desktop\SAIMA\plot%20data.xlsx"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file:///C:\Users\abhia\Desktop\SAIMA\plot%20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IN" sz="1600" dirty="0"/>
              <a:t>TS Trends (Brown Paper Bakelite)</a:t>
            </a:r>
          </a:p>
        </c:rich>
      </c:tx>
      <c:layout>
        <c:manualLayout>
          <c:xMode val="edge"/>
          <c:yMode val="edge"/>
          <c:x val="0.28435207272387897"/>
          <c:y val="4.382604854683865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1200229751734291"/>
          <c:y val="0.15756396159939468"/>
          <c:w val="0.86202980824280817"/>
          <c:h val="0.63868819607008565"/>
        </c:manualLayout>
      </c:layout>
      <c:lineChart>
        <c:grouping val="standard"/>
        <c:varyColors val="0"/>
        <c:ser>
          <c:idx val="0"/>
          <c:order val="0"/>
          <c:tx>
            <c:strRef>
              <c:f>Sheet1!$B$32</c:f>
              <c:strCache>
                <c:ptCount val="1"/>
                <c:pt idx="0">
                  <c:v>181 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Sheet1!$A$33:$A$35</c:f>
              <c:strCache>
                <c:ptCount val="3"/>
                <c:pt idx="0">
                  <c:v>3.7mm</c:v>
                </c:pt>
                <c:pt idx="1">
                  <c:v>3.6mm</c:v>
                </c:pt>
                <c:pt idx="2">
                  <c:v>3.5mm</c:v>
                </c:pt>
              </c:strCache>
            </c:strRef>
          </c:cat>
          <c:val>
            <c:numRef>
              <c:f>Sheet1!$B$33:$B$35</c:f>
              <c:numCache>
                <c:formatCode>General</c:formatCode>
                <c:ptCount val="3"/>
                <c:pt idx="0">
                  <c:v>2.48</c:v>
                </c:pt>
                <c:pt idx="1">
                  <c:v>2.67</c:v>
                </c:pt>
                <c:pt idx="2">
                  <c:v>2.78</c:v>
                </c:pt>
              </c:numCache>
            </c:numRef>
          </c:val>
          <c:smooth val="0"/>
          <c:extLst>
            <c:ext xmlns:c16="http://schemas.microsoft.com/office/drawing/2014/chart" uri="{C3380CC4-5D6E-409C-BE32-E72D297353CC}">
              <c16:uniqueId val="{00000000-D246-49B0-B322-90917D4CA401}"/>
            </c:ext>
          </c:extLst>
        </c:ser>
        <c:ser>
          <c:idx val="1"/>
          <c:order val="1"/>
          <c:tx>
            <c:strRef>
              <c:f>Sheet1!$C$32</c:f>
              <c:strCache>
                <c:ptCount val="1"/>
                <c:pt idx="0">
                  <c:v>151 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Sheet1!$A$33:$A$35</c:f>
              <c:strCache>
                <c:ptCount val="3"/>
                <c:pt idx="0">
                  <c:v>3.7mm</c:v>
                </c:pt>
                <c:pt idx="1">
                  <c:v>3.6mm</c:v>
                </c:pt>
                <c:pt idx="2">
                  <c:v>3.5mm</c:v>
                </c:pt>
              </c:strCache>
            </c:strRef>
          </c:cat>
          <c:val>
            <c:numRef>
              <c:f>Sheet1!$C$33:$C$35</c:f>
              <c:numCache>
                <c:formatCode>General</c:formatCode>
                <c:ptCount val="3"/>
                <c:pt idx="0">
                  <c:v>2.06</c:v>
                </c:pt>
                <c:pt idx="1">
                  <c:v>2.8</c:v>
                </c:pt>
                <c:pt idx="2">
                  <c:v>2.4</c:v>
                </c:pt>
              </c:numCache>
            </c:numRef>
          </c:val>
          <c:smooth val="0"/>
          <c:extLst>
            <c:ext xmlns:c16="http://schemas.microsoft.com/office/drawing/2014/chart" uri="{C3380CC4-5D6E-409C-BE32-E72D297353CC}">
              <c16:uniqueId val="{00000001-D246-49B0-B322-90917D4CA401}"/>
            </c:ext>
          </c:extLst>
        </c:ser>
        <c:ser>
          <c:idx val="2"/>
          <c:order val="2"/>
          <c:tx>
            <c:strRef>
              <c:f>Sheet1!$D$32</c:f>
              <c:strCache>
                <c:ptCount val="1"/>
                <c:pt idx="0">
                  <c:v>131N</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Sheet1!$A$33:$A$35</c:f>
              <c:strCache>
                <c:ptCount val="3"/>
                <c:pt idx="0">
                  <c:v>3.7mm</c:v>
                </c:pt>
                <c:pt idx="1">
                  <c:v>3.6mm</c:v>
                </c:pt>
                <c:pt idx="2">
                  <c:v>3.5mm</c:v>
                </c:pt>
              </c:strCache>
            </c:strRef>
          </c:cat>
          <c:val>
            <c:numRef>
              <c:f>Sheet1!$D$33:$D$35</c:f>
              <c:numCache>
                <c:formatCode>General</c:formatCode>
                <c:ptCount val="3"/>
                <c:pt idx="0">
                  <c:v>2.2799999999999998</c:v>
                </c:pt>
                <c:pt idx="1">
                  <c:v>2.4500000000000002</c:v>
                </c:pt>
                <c:pt idx="2">
                  <c:v>2.52</c:v>
                </c:pt>
              </c:numCache>
            </c:numRef>
          </c:val>
          <c:smooth val="0"/>
          <c:extLst>
            <c:ext xmlns:c16="http://schemas.microsoft.com/office/drawing/2014/chart" uri="{C3380CC4-5D6E-409C-BE32-E72D297353CC}">
              <c16:uniqueId val="{00000002-D246-49B0-B322-90917D4CA401}"/>
            </c:ext>
          </c:extLst>
        </c:ser>
        <c:ser>
          <c:idx val="3"/>
          <c:order val="3"/>
          <c:tx>
            <c:strRef>
              <c:f>Sheet1!$E$32</c:f>
              <c:strCache>
                <c:ptCount val="1"/>
                <c:pt idx="0">
                  <c:v>111N</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Sheet1!$A$33:$A$35</c:f>
              <c:strCache>
                <c:ptCount val="3"/>
                <c:pt idx="0">
                  <c:v>3.7mm</c:v>
                </c:pt>
                <c:pt idx="1">
                  <c:v>3.6mm</c:v>
                </c:pt>
                <c:pt idx="2">
                  <c:v>3.5mm</c:v>
                </c:pt>
              </c:strCache>
            </c:strRef>
          </c:cat>
          <c:val>
            <c:numRef>
              <c:f>Sheet1!$E$33:$E$35</c:f>
              <c:numCache>
                <c:formatCode>General</c:formatCode>
                <c:ptCount val="3"/>
                <c:pt idx="0">
                  <c:v>2.5099999999999998</c:v>
                </c:pt>
                <c:pt idx="1">
                  <c:v>2.77</c:v>
                </c:pt>
                <c:pt idx="2">
                  <c:v>2.4300000000000002</c:v>
                </c:pt>
              </c:numCache>
            </c:numRef>
          </c:val>
          <c:smooth val="0"/>
          <c:extLst>
            <c:ext xmlns:c16="http://schemas.microsoft.com/office/drawing/2014/chart" uri="{C3380CC4-5D6E-409C-BE32-E72D297353CC}">
              <c16:uniqueId val="{00000003-D246-49B0-B322-90917D4CA401}"/>
            </c:ext>
          </c:extLst>
        </c:ser>
        <c:ser>
          <c:idx val="4"/>
          <c:order val="4"/>
          <c:tx>
            <c:strRef>
              <c:f>Sheet1!$F$32</c:f>
              <c:strCache>
                <c:ptCount val="1"/>
                <c:pt idx="0">
                  <c:v>91N</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Sheet1!$A$33:$A$35</c:f>
              <c:strCache>
                <c:ptCount val="3"/>
                <c:pt idx="0">
                  <c:v>3.7mm</c:v>
                </c:pt>
                <c:pt idx="1">
                  <c:v>3.6mm</c:v>
                </c:pt>
                <c:pt idx="2">
                  <c:v>3.5mm</c:v>
                </c:pt>
              </c:strCache>
            </c:strRef>
          </c:cat>
          <c:val>
            <c:numRef>
              <c:f>Sheet1!$F$33:$F$35</c:f>
              <c:numCache>
                <c:formatCode>General</c:formatCode>
                <c:ptCount val="3"/>
                <c:pt idx="0">
                  <c:v>2.06</c:v>
                </c:pt>
                <c:pt idx="1">
                  <c:v>3.26</c:v>
                </c:pt>
                <c:pt idx="2">
                  <c:v>2.34</c:v>
                </c:pt>
              </c:numCache>
            </c:numRef>
          </c:val>
          <c:smooth val="0"/>
          <c:extLst>
            <c:ext xmlns:c16="http://schemas.microsoft.com/office/drawing/2014/chart" uri="{C3380CC4-5D6E-409C-BE32-E72D297353CC}">
              <c16:uniqueId val="{00000004-D246-49B0-B322-90917D4CA401}"/>
            </c:ext>
          </c:extLst>
        </c:ser>
        <c:dLbls>
          <c:showLegendKey val="0"/>
          <c:showVal val="0"/>
          <c:showCatName val="0"/>
          <c:showSerName val="0"/>
          <c:showPercent val="0"/>
          <c:showBubbleSize val="0"/>
        </c:dLbls>
        <c:marker val="1"/>
        <c:smooth val="0"/>
        <c:axId val="642123296"/>
        <c:axId val="642119032"/>
      </c:lineChart>
      <c:catAx>
        <c:axId val="6421232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IN"/>
                  <a:t>Drill Bit Diameter</a:t>
                </a:r>
              </a:p>
            </c:rich>
          </c:tx>
          <c:layout>
            <c:manualLayout>
              <c:xMode val="edge"/>
              <c:yMode val="edge"/>
              <c:x val="0.45078981805744539"/>
              <c:y val="0.8495489584072261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42119032"/>
        <c:crosses val="autoZero"/>
        <c:auto val="1"/>
        <c:lblAlgn val="ctr"/>
        <c:lblOffset val="100"/>
        <c:noMultiLvlLbl val="0"/>
      </c:catAx>
      <c:valAx>
        <c:axId val="642119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IN"/>
                  <a:t>Torque(N.m)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42123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zero"/>
    <c:showDLblsOverMax val="0"/>
    <c:extLst/>
  </c:chart>
  <c:spPr>
    <a:solidFill>
      <a:sysClr val="windowText" lastClr="000000">
        <a:lumMod val="95000"/>
        <a:lumOff val="5000"/>
      </a:sysClr>
    </a:solidFill>
    <a:ln>
      <a:noFill/>
    </a:ln>
    <a:effectLst/>
  </c:spPr>
  <c:txPr>
    <a:bodyPr/>
    <a:lstStyle/>
    <a:p>
      <a:pPr>
        <a:defRPr baseline="0">
          <a:solidFill>
            <a:schemeClr val="bg1"/>
          </a:solidFill>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u="none">
                <a:solidFill>
                  <a:schemeClr val="tx1"/>
                </a:solidFill>
              </a:rPr>
              <a:t>Trends over</a:t>
            </a:r>
            <a:r>
              <a:rPr lang="en-IN" b="1" u="none" baseline="0">
                <a:solidFill>
                  <a:schemeClr val="tx1"/>
                </a:solidFill>
              </a:rPr>
              <a:t> Material under 131 N load(3.6mm drill Holes)</a:t>
            </a:r>
            <a:endParaRPr lang="en-IN" b="1" u="none">
              <a:solidFill>
                <a:schemeClr val="tx1"/>
              </a:solidFill>
            </a:endParaRPr>
          </a:p>
        </c:rich>
      </c:tx>
      <c:layout>
        <c:manualLayout>
          <c:xMode val="edge"/>
          <c:yMode val="edge"/>
          <c:x val="0.22625172984047023"/>
          <c:y val="3.632567252549232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200229751734291"/>
          <c:y val="2.173541837135954E-2"/>
          <c:w val="0.86202980824280817"/>
          <c:h val="0.78510742914761533"/>
        </c:manualLayout>
      </c:layout>
      <c:lineChart>
        <c:grouping val="standard"/>
        <c:varyColors val="0"/>
        <c:ser>
          <c:idx val="0"/>
          <c:order val="0"/>
          <c:tx>
            <c:strRef>
              <c:f>Sheet1!$B$121</c:f>
              <c:strCache>
                <c:ptCount val="1"/>
                <c:pt idx="0">
                  <c:v>TD.min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Sheet1!$A$122:$A$124</c:f>
              <c:strCache>
                <c:ptCount val="3"/>
                <c:pt idx="0">
                  <c:v>Brown Paper Bakelite</c:v>
                </c:pt>
                <c:pt idx="1">
                  <c:v>Black Paper Bakelite</c:v>
                </c:pt>
                <c:pt idx="2">
                  <c:v>Fabric Bakelite</c:v>
                </c:pt>
              </c:strCache>
            </c:strRef>
          </c:cat>
          <c:val>
            <c:numRef>
              <c:f>Sheet1!$B$122:$B$124</c:f>
              <c:numCache>
                <c:formatCode>General</c:formatCode>
                <c:ptCount val="3"/>
                <c:pt idx="0">
                  <c:v>0.65</c:v>
                </c:pt>
                <c:pt idx="1">
                  <c:v>0.61</c:v>
                </c:pt>
                <c:pt idx="2">
                  <c:v>0.81</c:v>
                </c:pt>
              </c:numCache>
            </c:numRef>
          </c:val>
          <c:smooth val="0"/>
          <c:extLst>
            <c:ext xmlns:c16="http://schemas.microsoft.com/office/drawing/2014/chart" uri="{C3380CC4-5D6E-409C-BE32-E72D297353CC}">
              <c16:uniqueId val="{00000000-FF95-46CD-B9F8-FF1482F117A1}"/>
            </c:ext>
          </c:extLst>
        </c:ser>
        <c:ser>
          <c:idx val="1"/>
          <c:order val="1"/>
          <c:tx>
            <c:strRef>
              <c:f>Sheet1!$C$121</c:f>
              <c:strCache>
                <c:ptCount val="1"/>
                <c:pt idx="0">
                  <c:v>TD.avg</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Sheet1!$A$122:$A$124</c:f>
              <c:strCache>
                <c:ptCount val="3"/>
                <c:pt idx="0">
                  <c:v>Brown Paper Bakelite</c:v>
                </c:pt>
                <c:pt idx="1">
                  <c:v>Black Paper Bakelite</c:v>
                </c:pt>
                <c:pt idx="2">
                  <c:v>Fabric Bakelite</c:v>
                </c:pt>
              </c:strCache>
            </c:strRef>
          </c:cat>
          <c:val>
            <c:numRef>
              <c:f>Sheet1!$C$122:$C$124</c:f>
              <c:numCache>
                <c:formatCode>General</c:formatCode>
                <c:ptCount val="3"/>
                <c:pt idx="0">
                  <c:v>0.72</c:v>
                </c:pt>
                <c:pt idx="1">
                  <c:v>0.73099999999999998</c:v>
                </c:pt>
                <c:pt idx="2">
                  <c:v>0.94099999999999995</c:v>
                </c:pt>
              </c:numCache>
            </c:numRef>
          </c:val>
          <c:smooth val="0"/>
          <c:extLst>
            <c:ext xmlns:c16="http://schemas.microsoft.com/office/drawing/2014/chart" uri="{C3380CC4-5D6E-409C-BE32-E72D297353CC}">
              <c16:uniqueId val="{00000001-FF95-46CD-B9F8-FF1482F117A1}"/>
            </c:ext>
          </c:extLst>
        </c:ser>
        <c:ser>
          <c:idx val="2"/>
          <c:order val="2"/>
          <c:tx>
            <c:strRef>
              <c:f>Sheet1!$D$121</c:f>
              <c:strCache>
                <c:ptCount val="1"/>
                <c:pt idx="0">
                  <c:v>TD.max</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Sheet1!$A$122:$A$124</c:f>
              <c:strCache>
                <c:ptCount val="3"/>
                <c:pt idx="0">
                  <c:v>Brown Paper Bakelite</c:v>
                </c:pt>
                <c:pt idx="1">
                  <c:v>Black Paper Bakelite</c:v>
                </c:pt>
                <c:pt idx="2">
                  <c:v>Fabric Bakelite</c:v>
                </c:pt>
              </c:strCache>
            </c:strRef>
          </c:cat>
          <c:val>
            <c:numRef>
              <c:f>Sheet1!$D$122:$D$124</c:f>
              <c:numCache>
                <c:formatCode>General</c:formatCode>
                <c:ptCount val="3"/>
                <c:pt idx="0">
                  <c:v>0.81</c:v>
                </c:pt>
                <c:pt idx="1">
                  <c:v>0.89</c:v>
                </c:pt>
                <c:pt idx="2">
                  <c:v>1.17</c:v>
                </c:pt>
              </c:numCache>
            </c:numRef>
          </c:val>
          <c:smooth val="0"/>
          <c:extLst>
            <c:ext xmlns:c16="http://schemas.microsoft.com/office/drawing/2014/chart" uri="{C3380CC4-5D6E-409C-BE32-E72D297353CC}">
              <c16:uniqueId val="{00000002-FF95-46CD-B9F8-FF1482F117A1}"/>
            </c:ext>
          </c:extLst>
        </c:ser>
        <c:ser>
          <c:idx val="3"/>
          <c:order val="3"/>
          <c:tx>
            <c:strRef>
              <c:f>Sheet1!$E$121</c:f>
              <c:strCache>
                <c:ptCount val="1"/>
                <c:pt idx="0">
                  <c:v>TS</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Sheet1!$A$122:$A$124</c:f>
              <c:strCache>
                <c:ptCount val="3"/>
                <c:pt idx="0">
                  <c:v>Brown Paper Bakelite</c:v>
                </c:pt>
                <c:pt idx="1">
                  <c:v>Black Paper Bakelite</c:v>
                </c:pt>
                <c:pt idx="2">
                  <c:v>Fabric Bakelite</c:v>
                </c:pt>
              </c:strCache>
            </c:strRef>
          </c:cat>
          <c:val>
            <c:numRef>
              <c:f>Sheet1!$E$122:$E$124</c:f>
              <c:numCache>
                <c:formatCode>General</c:formatCode>
                <c:ptCount val="3"/>
                <c:pt idx="0">
                  <c:v>2.4500000000000002</c:v>
                </c:pt>
                <c:pt idx="1">
                  <c:v>2.58</c:v>
                </c:pt>
                <c:pt idx="2">
                  <c:v>2.88</c:v>
                </c:pt>
              </c:numCache>
            </c:numRef>
          </c:val>
          <c:smooth val="0"/>
          <c:extLst>
            <c:ext xmlns:c16="http://schemas.microsoft.com/office/drawing/2014/chart" uri="{C3380CC4-5D6E-409C-BE32-E72D297353CC}">
              <c16:uniqueId val="{00000003-FF95-46CD-B9F8-FF1482F117A1}"/>
            </c:ext>
          </c:extLst>
        </c:ser>
        <c:ser>
          <c:idx val="4"/>
          <c:order val="4"/>
          <c:tx>
            <c:strRef>
              <c:f>Sheet1!$F$121</c:f>
              <c:strCache>
                <c:ptCount val="1"/>
                <c:pt idx="0">
                  <c:v>TF.min</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Sheet1!$A$122:$A$124</c:f>
              <c:strCache>
                <c:ptCount val="3"/>
                <c:pt idx="0">
                  <c:v>Brown Paper Bakelite</c:v>
                </c:pt>
                <c:pt idx="1">
                  <c:v>Black Paper Bakelite</c:v>
                </c:pt>
                <c:pt idx="2">
                  <c:v>Fabric Bakelite</c:v>
                </c:pt>
              </c:strCache>
            </c:strRef>
          </c:cat>
          <c:val>
            <c:numRef>
              <c:f>Sheet1!$F$122:$F$124</c:f>
              <c:numCache>
                <c:formatCode>General</c:formatCode>
                <c:ptCount val="3"/>
                <c:pt idx="0">
                  <c:v>3.96</c:v>
                </c:pt>
                <c:pt idx="1">
                  <c:v>4.1100000000000003</c:v>
                </c:pt>
                <c:pt idx="2">
                  <c:v>4.41</c:v>
                </c:pt>
              </c:numCache>
            </c:numRef>
          </c:val>
          <c:smooth val="0"/>
          <c:extLst>
            <c:ext xmlns:c16="http://schemas.microsoft.com/office/drawing/2014/chart" uri="{C3380CC4-5D6E-409C-BE32-E72D297353CC}">
              <c16:uniqueId val="{00000004-FF95-46CD-B9F8-FF1482F117A1}"/>
            </c:ext>
          </c:extLst>
        </c:ser>
        <c:ser>
          <c:idx val="5"/>
          <c:order val="5"/>
          <c:tx>
            <c:strRef>
              <c:f>Sheet1!$G$121</c:f>
              <c:strCache>
                <c:ptCount val="1"/>
                <c:pt idx="0">
                  <c:v>TF.avg</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Sheet1!$A$122:$A$124</c:f>
              <c:strCache>
                <c:ptCount val="3"/>
                <c:pt idx="0">
                  <c:v>Brown Paper Bakelite</c:v>
                </c:pt>
                <c:pt idx="1">
                  <c:v>Black Paper Bakelite</c:v>
                </c:pt>
                <c:pt idx="2">
                  <c:v>Fabric Bakelite</c:v>
                </c:pt>
              </c:strCache>
            </c:strRef>
          </c:cat>
          <c:val>
            <c:numRef>
              <c:f>Sheet1!$G$122:$G$124</c:f>
              <c:numCache>
                <c:formatCode>General</c:formatCode>
                <c:ptCount val="3"/>
                <c:pt idx="0">
                  <c:v>4.12</c:v>
                </c:pt>
                <c:pt idx="1">
                  <c:v>4.45</c:v>
                </c:pt>
                <c:pt idx="2">
                  <c:v>4.8499999999999996</c:v>
                </c:pt>
              </c:numCache>
            </c:numRef>
          </c:val>
          <c:smooth val="0"/>
          <c:extLst>
            <c:ext xmlns:c16="http://schemas.microsoft.com/office/drawing/2014/chart" uri="{C3380CC4-5D6E-409C-BE32-E72D297353CC}">
              <c16:uniqueId val="{00000005-FF95-46CD-B9F8-FF1482F117A1}"/>
            </c:ext>
          </c:extLst>
        </c:ser>
        <c:ser>
          <c:idx val="6"/>
          <c:order val="6"/>
          <c:tx>
            <c:strRef>
              <c:f>Sheet1!$H$121</c:f>
              <c:strCache>
                <c:ptCount val="1"/>
                <c:pt idx="0">
                  <c:v>TF.max</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Sheet1!$A$122:$A$124</c:f>
              <c:strCache>
                <c:ptCount val="3"/>
                <c:pt idx="0">
                  <c:v>Brown Paper Bakelite</c:v>
                </c:pt>
                <c:pt idx="1">
                  <c:v>Black Paper Bakelite</c:v>
                </c:pt>
                <c:pt idx="2">
                  <c:v>Fabric Bakelite</c:v>
                </c:pt>
              </c:strCache>
            </c:strRef>
          </c:cat>
          <c:val>
            <c:numRef>
              <c:f>Sheet1!$H$122:$H$124</c:f>
              <c:numCache>
                <c:formatCode>General</c:formatCode>
                <c:ptCount val="3"/>
                <c:pt idx="0">
                  <c:v>4.32</c:v>
                </c:pt>
                <c:pt idx="1">
                  <c:v>4.87</c:v>
                </c:pt>
                <c:pt idx="2">
                  <c:v>5.3</c:v>
                </c:pt>
              </c:numCache>
            </c:numRef>
          </c:val>
          <c:smooth val="0"/>
          <c:extLst>
            <c:ext xmlns:c16="http://schemas.microsoft.com/office/drawing/2014/chart" uri="{C3380CC4-5D6E-409C-BE32-E72D297353CC}">
              <c16:uniqueId val="{00000006-FF95-46CD-B9F8-FF1482F117A1}"/>
            </c:ext>
          </c:extLst>
        </c:ser>
        <c:ser>
          <c:idx val="7"/>
          <c:order val="7"/>
          <c:tx>
            <c:strRef>
              <c:f>Sheet1!$I$121</c:f>
              <c:strCache>
                <c:ptCount val="1"/>
                <c:pt idx="0">
                  <c:v>F/D.avg</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strRef>
              <c:f>Sheet1!$A$122:$A$124</c:f>
              <c:strCache>
                <c:ptCount val="3"/>
                <c:pt idx="0">
                  <c:v>Brown Paper Bakelite</c:v>
                </c:pt>
                <c:pt idx="1">
                  <c:v>Black Paper Bakelite</c:v>
                </c:pt>
                <c:pt idx="2">
                  <c:v>Fabric Bakelite</c:v>
                </c:pt>
              </c:strCache>
            </c:strRef>
          </c:cat>
          <c:val>
            <c:numRef>
              <c:f>Sheet1!$I$122:$I$124</c:f>
              <c:numCache>
                <c:formatCode>General</c:formatCode>
                <c:ptCount val="3"/>
                <c:pt idx="0">
                  <c:v>5.8360000000000003</c:v>
                </c:pt>
                <c:pt idx="1">
                  <c:v>6.1280000000000001</c:v>
                </c:pt>
                <c:pt idx="2">
                  <c:v>5.1849999999999996</c:v>
                </c:pt>
              </c:numCache>
            </c:numRef>
          </c:val>
          <c:smooth val="0"/>
          <c:extLst>
            <c:ext xmlns:c16="http://schemas.microsoft.com/office/drawing/2014/chart" uri="{C3380CC4-5D6E-409C-BE32-E72D297353CC}">
              <c16:uniqueId val="{00000007-FF95-46CD-B9F8-FF1482F117A1}"/>
            </c:ext>
          </c:extLst>
        </c:ser>
        <c:dLbls>
          <c:showLegendKey val="0"/>
          <c:showVal val="0"/>
          <c:showCatName val="0"/>
          <c:showSerName val="0"/>
          <c:showPercent val="0"/>
          <c:showBubbleSize val="0"/>
        </c:dLbls>
        <c:marker val="1"/>
        <c:smooth val="0"/>
        <c:axId val="642123296"/>
        <c:axId val="642119032"/>
      </c:lineChart>
      <c:catAx>
        <c:axId val="6421232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2119032"/>
        <c:crosses val="autoZero"/>
        <c:auto val="1"/>
        <c:lblAlgn val="ctr"/>
        <c:lblOffset val="100"/>
        <c:noMultiLvlLbl val="0"/>
      </c:catAx>
      <c:valAx>
        <c:axId val="642119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Torque(N.m)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2123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extLst/>
  </c:chart>
  <c:spPr>
    <a:noFill/>
    <a:ln>
      <a:noFill/>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IN" dirty="0"/>
              <a:t>Trends over Material under 131 N load (3.7mm drill Holes)</a:t>
            </a:r>
          </a:p>
        </c:rich>
      </c:tx>
      <c:layout>
        <c:manualLayout>
          <c:xMode val="edge"/>
          <c:yMode val="edge"/>
          <c:x val="0.11762808350322673"/>
          <c:y val="4.876528920723766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1200229751734291"/>
          <c:y val="0.15756396159939468"/>
          <c:w val="0.86202980824280817"/>
          <c:h val="0.63868819607008565"/>
        </c:manualLayout>
      </c:layout>
      <c:lineChart>
        <c:grouping val="standard"/>
        <c:varyColors val="0"/>
        <c:ser>
          <c:idx val="0"/>
          <c:order val="0"/>
          <c:tx>
            <c:strRef>
              <c:f>Sheet1!$A$146</c:f>
              <c:strCache>
                <c:ptCount val="1"/>
                <c:pt idx="0">
                  <c:v>Brown Paper Bakelite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Sheet1!$B$145:$I$145</c:f>
              <c:strCache>
                <c:ptCount val="8"/>
                <c:pt idx="0">
                  <c:v>TD.min</c:v>
                </c:pt>
                <c:pt idx="1">
                  <c:v>TD.avg</c:v>
                </c:pt>
                <c:pt idx="2">
                  <c:v>TD.max</c:v>
                </c:pt>
                <c:pt idx="3">
                  <c:v>TS</c:v>
                </c:pt>
                <c:pt idx="4">
                  <c:v>TF.min</c:v>
                </c:pt>
                <c:pt idx="5">
                  <c:v>TF.avg</c:v>
                </c:pt>
                <c:pt idx="6">
                  <c:v>TF.max</c:v>
                </c:pt>
                <c:pt idx="7">
                  <c:v>F/D.avg</c:v>
                </c:pt>
              </c:strCache>
            </c:strRef>
          </c:cat>
          <c:val>
            <c:numRef>
              <c:f>Sheet1!$B$146:$I$146</c:f>
              <c:numCache>
                <c:formatCode>General</c:formatCode>
                <c:ptCount val="8"/>
                <c:pt idx="0">
                  <c:v>0.57999999999999996</c:v>
                </c:pt>
                <c:pt idx="1">
                  <c:v>0.65400000000000003</c:v>
                </c:pt>
                <c:pt idx="2">
                  <c:v>0.72</c:v>
                </c:pt>
                <c:pt idx="3">
                  <c:v>2.19</c:v>
                </c:pt>
                <c:pt idx="4">
                  <c:v>3.57</c:v>
                </c:pt>
                <c:pt idx="5">
                  <c:v>3.7050000000000001</c:v>
                </c:pt>
                <c:pt idx="6">
                  <c:v>3.79</c:v>
                </c:pt>
                <c:pt idx="7">
                  <c:v>5.7</c:v>
                </c:pt>
              </c:numCache>
            </c:numRef>
          </c:val>
          <c:smooth val="0"/>
          <c:extLst>
            <c:ext xmlns:c16="http://schemas.microsoft.com/office/drawing/2014/chart" uri="{C3380CC4-5D6E-409C-BE32-E72D297353CC}">
              <c16:uniqueId val="{00000000-1080-48AF-B925-142A5888FA48}"/>
            </c:ext>
          </c:extLst>
        </c:ser>
        <c:ser>
          <c:idx val="1"/>
          <c:order val="1"/>
          <c:tx>
            <c:strRef>
              <c:f>Sheet1!$A$147</c:f>
              <c:strCache>
                <c:ptCount val="1"/>
                <c:pt idx="0">
                  <c:v>Black Paper Bakelite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Sheet1!$B$145:$I$145</c:f>
              <c:strCache>
                <c:ptCount val="8"/>
                <c:pt idx="0">
                  <c:v>TD.min</c:v>
                </c:pt>
                <c:pt idx="1">
                  <c:v>TD.avg</c:v>
                </c:pt>
                <c:pt idx="2">
                  <c:v>TD.max</c:v>
                </c:pt>
                <c:pt idx="3">
                  <c:v>TS</c:v>
                </c:pt>
                <c:pt idx="4">
                  <c:v>TF.min</c:v>
                </c:pt>
                <c:pt idx="5">
                  <c:v>TF.avg</c:v>
                </c:pt>
                <c:pt idx="6">
                  <c:v>TF.max</c:v>
                </c:pt>
                <c:pt idx="7">
                  <c:v>F/D.avg</c:v>
                </c:pt>
              </c:strCache>
            </c:strRef>
          </c:cat>
          <c:val>
            <c:numRef>
              <c:f>Sheet1!$B$147:$I$147</c:f>
              <c:numCache>
                <c:formatCode>General</c:formatCode>
                <c:ptCount val="8"/>
                <c:pt idx="0">
                  <c:v>0.6</c:v>
                </c:pt>
                <c:pt idx="1">
                  <c:v>0.70399999999999996</c:v>
                </c:pt>
                <c:pt idx="2">
                  <c:v>0.77</c:v>
                </c:pt>
                <c:pt idx="3">
                  <c:v>2.34</c:v>
                </c:pt>
                <c:pt idx="4">
                  <c:v>3.58</c:v>
                </c:pt>
                <c:pt idx="5">
                  <c:v>4</c:v>
                </c:pt>
                <c:pt idx="6">
                  <c:v>4.41</c:v>
                </c:pt>
                <c:pt idx="7">
                  <c:v>5.7080000000000002</c:v>
                </c:pt>
              </c:numCache>
            </c:numRef>
          </c:val>
          <c:smooth val="0"/>
          <c:extLst>
            <c:ext xmlns:c16="http://schemas.microsoft.com/office/drawing/2014/chart" uri="{C3380CC4-5D6E-409C-BE32-E72D297353CC}">
              <c16:uniqueId val="{00000001-1080-48AF-B925-142A5888FA48}"/>
            </c:ext>
          </c:extLst>
        </c:ser>
        <c:ser>
          <c:idx val="2"/>
          <c:order val="2"/>
          <c:tx>
            <c:strRef>
              <c:f>Sheet1!$A$148</c:f>
              <c:strCache>
                <c:ptCount val="1"/>
                <c:pt idx="0">
                  <c:v>Fabric Bakelite</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Sheet1!$B$145:$I$145</c:f>
              <c:strCache>
                <c:ptCount val="8"/>
                <c:pt idx="0">
                  <c:v>TD.min</c:v>
                </c:pt>
                <c:pt idx="1">
                  <c:v>TD.avg</c:v>
                </c:pt>
                <c:pt idx="2">
                  <c:v>TD.max</c:v>
                </c:pt>
                <c:pt idx="3">
                  <c:v>TS</c:v>
                </c:pt>
                <c:pt idx="4">
                  <c:v>TF.min</c:v>
                </c:pt>
                <c:pt idx="5">
                  <c:v>TF.avg</c:v>
                </c:pt>
                <c:pt idx="6">
                  <c:v>TF.max</c:v>
                </c:pt>
                <c:pt idx="7">
                  <c:v>F/D.avg</c:v>
                </c:pt>
              </c:strCache>
            </c:strRef>
          </c:cat>
          <c:val>
            <c:numRef>
              <c:f>Sheet1!$B$148:$I$148</c:f>
              <c:numCache>
                <c:formatCode>General</c:formatCode>
                <c:ptCount val="8"/>
                <c:pt idx="0">
                  <c:v>0.73</c:v>
                </c:pt>
                <c:pt idx="1">
                  <c:v>0.84599999999999997</c:v>
                </c:pt>
                <c:pt idx="2">
                  <c:v>0.97</c:v>
                </c:pt>
                <c:pt idx="3">
                  <c:v>2.23</c:v>
                </c:pt>
                <c:pt idx="4">
                  <c:v>3.36</c:v>
                </c:pt>
                <c:pt idx="5">
                  <c:v>3.641</c:v>
                </c:pt>
                <c:pt idx="6">
                  <c:v>3.92</c:v>
                </c:pt>
                <c:pt idx="7">
                  <c:v>4.3310000000000004</c:v>
                </c:pt>
              </c:numCache>
            </c:numRef>
          </c:val>
          <c:smooth val="0"/>
          <c:extLst>
            <c:ext xmlns:c16="http://schemas.microsoft.com/office/drawing/2014/chart" uri="{C3380CC4-5D6E-409C-BE32-E72D297353CC}">
              <c16:uniqueId val="{00000002-1080-48AF-B925-142A5888FA48}"/>
            </c:ext>
          </c:extLst>
        </c:ser>
        <c:dLbls>
          <c:showLegendKey val="0"/>
          <c:showVal val="0"/>
          <c:showCatName val="0"/>
          <c:showSerName val="0"/>
          <c:showPercent val="0"/>
          <c:showBubbleSize val="0"/>
        </c:dLbls>
        <c:marker val="1"/>
        <c:smooth val="0"/>
        <c:axId val="642123296"/>
        <c:axId val="642119032"/>
      </c:lineChart>
      <c:catAx>
        <c:axId val="6421232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IN"/>
                  <a:t>Title</a:t>
                </a:r>
              </a:p>
            </c:rich>
          </c:tx>
          <c:layout>
            <c:manualLayout>
              <c:xMode val="edge"/>
              <c:yMode val="edge"/>
              <c:x val="0.45078981805744539"/>
              <c:y val="0.8495489584072261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42119032"/>
        <c:crosses val="autoZero"/>
        <c:auto val="1"/>
        <c:lblAlgn val="ctr"/>
        <c:lblOffset val="100"/>
        <c:noMultiLvlLbl val="0"/>
      </c:catAx>
      <c:valAx>
        <c:axId val="642119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IN"/>
                  <a:t>Torque(N.m)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42123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zero"/>
    <c:showDLblsOverMax val="0"/>
    <c:extLst/>
  </c:chart>
  <c:spPr>
    <a:solidFill>
      <a:sysClr val="windowText" lastClr="000000"/>
    </a:solidFill>
    <a:ln>
      <a:noFill/>
    </a:ln>
    <a:effectLst/>
  </c:spPr>
  <c:txPr>
    <a:bodyPr/>
    <a:lstStyle/>
    <a:p>
      <a:pPr>
        <a:defRPr baseline="0">
          <a:solidFill>
            <a:schemeClr val="bg1"/>
          </a:solidFill>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u="none">
                <a:solidFill>
                  <a:schemeClr val="tx1"/>
                </a:solidFill>
              </a:rPr>
              <a:t>Trends over</a:t>
            </a:r>
            <a:r>
              <a:rPr lang="en-IN" b="1" u="none" baseline="0">
                <a:solidFill>
                  <a:schemeClr val="tx1"/>
                </a:solidFill>
              </a:rPr>
              <a:t> Material under 131 N load(3.7mm drill Holes)</a:t>
            </a:r>
            <a:endParaRPr lang="en-IN" b="1" u="none">
              <a:solidFill>
                <a:schemeClr val="tx1"/>
              </a:solidFill>
            </a:endParaRPr>
          </a:p>
        </c:rich>
      </c:tx>
      <c:layout>
        <c:manualLayout>
          <c:xMode val="edge"/>
          <c:yMode val="edge"/>
          <c:x val="0.22625172984047023"/>
          <c:y val="3.632567252549232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200229751734291"/>
          <c:y val="0.15756396159939468"/>
          <c:w val="0.86202980824280817"/>
          <c:h val="0.63868819607008565"/>
        </c:manualLayout>
      </c:layout>
      <c:lineChart>
        <c:grouping val="standard"/>
        <c:varyColors val="0"/>
        <c:ser>
          <c:idx val="0"/>
          <c:order val="0"/>
          <c:tx>
            <c:strRef>
              <c:f>Sheet1!$B$145</c:f>
              <c:strCache>
                <c:ptCount val="1"/>
                <c:pt idx="0">
                  <c:v>TD.min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Sheet1!$A$146:$A$148</c:f>
              <c:strCache>
                <c:ptCount val="3"/>
                <c:pt idx="0">
                  <c:v>Brown Paper Bakelite</c:v>
                </c:pt>
                <c:pt idx="1">
                  <c:v>Black Paper Bakelite</c:v>
                </c:pt>
                <c:pt idx="2">
                  <c:v>Fabric Bakelite</c:v>
                </c:pt>
              </c:strCache>
            </c:strRef>
          </c:cat>
          <c:val>
            <c:numRef>
              <c:f>Sheet1!$B$146:$B$148</c:f>
              <c:numCache>
                <c:formatCode>General</c:formatCode>
                <c:ptCount val="3"/>
                <c:pt idx="0">
                  <c:v>0.57999999999999996</c:v>
                </c:pt>
                <c:pt idx="1">
                  <c:v>0.6</c:v>
                </c:pt>
                <c:pt idx="2">
                  <c:v>0.73</c:v>
                </c:pt>
              </c:numCache>
            </c:numRef>
          </c:val>
          <c:smooth val="0"/>
          <c:extLst>
            <c:ext xmlns:c16="http://schemas.microsoft.com/office/drawing/2014/chart" uri="{C3380CC4-5D6E-409C-BE32-E72D297353CC}">
              <c16:uniqueId val="{00000000-A5EF-4AF5-A745-7C00EBB35551}"/>
            </c:ext>
          </c:extLst>
        </c:ser>
        <c:ser>
          <c:idx val="1"/>
          <c:order val="1"/>
          <c:tx>
            <c:strRef>
              <c:f>Sheet1!$C$145</c:f>
              <c:strCache>
                <c:ptCount val="1"/>
                <c:pt idx="0">
                  <c:v>TD.avg</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Sheet1!$A$146:$A$148</c:f>
              <c:strCache>
                <c:ptCount val="3"/>
                <c:pt idx="0">
                  <c:v>Brown Paper Bakelite</c:v>
                </c:pt>
                <c:pt idx="1">
                  <c:v>Black Paper Bakelite</c:v>
                </c:pt>
                <c:pt idx="2">
                  <c:v>Fabric Bakelite</c:v>
                </c:pt>
              </c:strCache>
            </c:strRef>
          </c:cat>
          <c:val>
            <c:numRef>
              <c:f>Sheet1!$C$146:$C$148</c:f>
              <c:numCache>
                <c:formatCode>General</c:formatCode>
                <c:ptCount val="3"/>
                <c:pt idx="0">
                  <c:v>0.65400000000000003</c:v>
                </c:pt>
                <c:pt idx="1">
                  <c:v>0.70399999999999996</c:v>
                </c:pt>
                <c:pt idx="2">
                  <c:v>0.84599999999999997</c:v>
                </c:pt>
              </c:numCache>
            </c:numRef>
          </c:val>
          <c:smooth val="0"/>
          <c:extLst>
            <c:ext xmlns:c16="http://schemas.microsoft.com/office/drawing/2014/chart" uri="{C3380CC4-5D6E-409C-BE32-E72D297353CC}">
              <c16:uniqueId val="{00000001-A5EF-4AF5-A745-7C00EBB35551}"/>
            </c:ext>
          </c:extLst>
        </c:ser>
        <c:ser>
          <c:idx val="2"/>
          <c:order val="2"/>
          <c:tx>
            <c:strRef>
              <c:f>Sheet1!$D$145</c:f>
              <c:strCache>
                <c:ptCount val="1"/>
                <c:pt idx="0">
                  <c:v>TD.max</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Sheet1!$A$146:$A$148</c:f>
              <c:strCache>
                <c:ptCount val="3"/>
                <c:pt idx="0">
                  <c:v>Brown Paper Bakelite</c:v>
                </c:pt>
                <c:pt idx="1">
                  <c:v>Black Paper Bakelite</c:v>
                </c:pt>
                <c:pt idx="2">
                  <c:v>Fabric Bakelite</c:v>
                </c:pt>
              </c:strCache>
            </c:strRef>
          </c:cat>
          <c:val>
            <c:numRef>
              <c:f>Sheet1!$D$146:$D$148</c:f>
              <c:numCache>
                <c:formatCode>General</c:formatCode>
                <c:ptCount val="3"/>
                <c:pt idx="0">
                  <c:v>0.72</c:v>
                </c:pt>
                <c:pt idx="1">
                  <c:v>0.77</c:v>
                </c:pt>
                <c:pt idx="2">
                  <c:v>0.97</c:v>
                </c:pt>
              </c:numCache>
            </c:numRef>
          </c:val>
          <c:smooth val="0"/>
          <c:extLst>
            <c:ext xmlns:c16="http://schemas.microsoft.com/office/drawing/2014/chart" uri="{C3380CC4-5D6E-409C-BE32-E72D297353CC}">
              <c16:uniqueId val="{00000002-A5EF-4AF5-A745-7C00EBB35551}"/>
            </c:ext>
          </c:extLst>
        </c:ser>
        <c:ser>
          <c:idx val="3"/>
          <c:order val="3"/>
          <c:tx>
            <c:strRef>
              <c:f>Sheet1!$E$145</c:f>
              <c:strCache>
                <c:ptCount val="1"/>
                <c:pt idx="0">
                  <c:v>TS</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Sheet1!$A$146:$A$148</c:f>
              <c:strCache>
                <c:ptCount val="3"/>
                <c:pt idx="0">
                  <c:v>Brown Paper Bakelite</c:v>
                </c:pt>
                <c:pt idx="1">
                  <c:v>Black Paper Bakelite</c:v>
                </c:pt>
                <c:pt idx="2">
                  <c:v>Fabric Bakelite</c:v>
                </c:pt>
              </c:strCache>
            </c:strRef>
          </c:cat>
          <c:val>
            <c:numRef>
              <c:f>Sheet1!$E$146:$E$148</c:f>
              <c:numCache>
                <c:formatCode>General</c:formatCode>
                <c:ptCount val="3"/>
                <c:pt idx="0">
                  <c:v>2.19</c:v>
                </c:pt>
                <c:pt idx="1">
                  <c:v>2.34</c:v>
                </c:pt>
                <c:pt idx="2">
                  <c:v>2.23</c:v>
                </c:pt>
              </c:numCache>
            </c:numRef>
          </c:val>
          <c:smooth val="0"/>
          <c:extLst>
            <c:ext xmlns:c16="http://schemas.microsoft.com/office/drawing/2014/chart" uri="{C3380CC4-5D6E-409C-BE32-E72D297353CC}">
              <c16:uniqueId val="{00000003-A5EF-4AF5-A745-7C00EBB35551}"/>
            </c:ext>
          </c:extLst>
        </c:ser>
        <c:ser>
          <c:idx val="4"/>
          <c:order val="4"/>
          <c:tx>
            <c:strRef>
              <c:f>Sheet1!$F$145</c:f>
              <c:strCache>
                <c:ptCount val="1"/>
                <c:pt idx="0">
                  <c:v>TF.min</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Sheet1!$A$146:$A$148</c:f>
              <c:strCache>
                <c:ptCount val="3"/>
                <c:pt idx="0">
                  <c:v>Brown Paper Bakelite</c:v>
                </c:pt>
                <c:pt idx="1">
                  <c:v>Black Paper Bakelite</c:v>
                </c:pt>
                <c:pt idx="2">
                  <c:v>Fabric Bakelite</c:v>
                </c:pt>
              </c:strCache>
            </c:strRef>
          </c:cat>
          <c:val>
            <c:numRef>
              <c:f>Sheet1!$F$146:$F$148</c:f>
              <c:numCache>
                <c:formatCode>General</c:formatCode>
                <c:ptCount val="3"/>
                <c:pt idx="0">
                  <c:v>3.57</c:v>
                </c:pt>
                <c:pt idx="1">
                  <c:v>3.58</c:v>
                </c:pt>
                <c:pt idx="2">
                  <c:v>3.36</c:v>
                </c:pt>
              </c:numCache>
            </c:numRef>
          </c:val>
          <c:smooth val="0"/>
          <c:extLst>
            <c:ext xmlns:c16="http://schemas.microsoft.com/office/drawing/2014/chart" uri="{C3380CC4-5D6E-409C-BE32-E72D297353CC}">
              <c16:uniqueId val="{00000004-A5EF-4AF5-A745-7C00EBB35551}"/>
            </c:ext>
          </c:extLst>
        </c:ser>
        <c:ser>
          <c:idx val="5"/>
          <c:order val="5"/>
          <c:tx>
            <c:strRef>
              <c:f>Sheet1!$G$145</c:f>
              <c:strCache>
                <c:ptCount val="1"/>
                <c:pt idx="0">
                  <c:v>TF.avg</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Sheet1!$A$146:$A$148</c:f>
              <c:strCache>
                <c:ptCount val="3"/>
                <c:pt idx="0">
                  <c:v>Brown Paper Bakelite</c:v>
                </c:pt>
                <c:pt idx="1">
                  <c:v>Black Paper Bakelite</c:v>
                </c:pt>
                <c:pt idx="2">
                  <c:v>Fabric Bakelite</c:v>
                </c:pt>
              </c:strCache>
            </c:strRef>
          </c:cat>
          <c:val>
            <c:numRef>
              <c:f>Sheet1!$G$146:$G$148</c:f>
              <c:numCache>
                <c:formatCode>General</c:formatCode>
                <c:ptCount val="3"/>
                <c:pt idx="0">
                  <c:v>3.7050000000000001</c:v>
                </c:pt>
                <c:pt idx="1">
                  <c:v>4</c:v>
                </c:pt>
                <c:pt idx="2">
                  <c:v>3.641</c:v>
                </c:pt>
              </c:numCache>
            </c:numRef>
          </c:val>
          <c:smooth val="0"/>
          <c:extLst>
            <c:ext xmlns:c16="http://schemas.microsoft.com/office/drawing/2014/chart" uri="{C3380CC4-5D6E-409C-BE32-E72D297353CC}">
              <c16:uniqueId val="{00000005-A5EF-4AF5-A745-7C00EBB35551}"/>
            </c:ext>
          </c:extLst>
        </c:ser>
        <c:ser>
          <c:idx val="6"/>
          <c:order val="6"/>
          <c:tx>
            <c:strRef>
              <c:f>Sheet1!$H$145</c:f>
              <c:strCache>
                <c:ptCount val="1"/>
                <c:pt idx="0">
                  <c:v>TF.max</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Sheet1!$A$146:$A$148</c:f>
              <c:strCache>
                <c:ptCount val="3"/>
                <c:pt idx="0">
                  <c:v>Brown Paper Bakelite</c:v>
                </c:pt>
                <c:pt idx="1">
                  <c:v>Black Paper Bakelite</c:v>
                </c:pt>
                <c:pt idx="2">
                  <c:v>Fabric Bakelite</c:v>
                </c:pt>
              </c:strCache>
            </c:strRef>
          </c:cat>
          <c:val>
            <c:numRef>
              <c:f>Sheet1!$H$146:$H$148</c:f>
              <c:numCache>
                <c:formatCode>General</c:formatCode>
                <c:ptCount val="3"/>
                <c:pt idx="0">
                  <c:v>3.79</c:v>
                </c:pt>
                <c:pt idx="1">
                  <c:v>4.41</c:v>
                </c:pt>
                <c:pt idx="2">
                  <c:v>3.92</c:v>
                </c:pt>
              </c:numCache>
            </c:numRef>
          </c:val>
          <c:smooth val="0"/>
          <c:extLst>
            <c:ext xmlns:c16="http://schemas.microsoft.com/office/drawing/2014/chart" uri="{C3380CC4-5D6E-409C-BE32-E72D297353CC}">
              <c16:uniqueId val="{00000006-A5EF-4AF5-A745-7C00EBB35551}"/>
            </c:ext>
          </c:extLst>
        </c:ser>
        <c:ser>
          <c:idx val="7"/>
          <c:order val="7"/>
          <c:tx>
            <c:strRef>
              <c:f>Sheet1!$I$145</c:f>
              <c:strCache>
                <c:ptCount val="1"/>
                <c:pt idx="0">
                  <c:v>F/D.avg</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strRef>
              <c:f>Sheet1!$A$146:$A$148</c:f>
              <c:strCache>
                <c:ptCount val="3"/>
                <c:pt idx="0">
                  <c:v>Brown Paper Bakelite</c:v>
                </c:pt>
                <c:pt idx="1">
                  <c:v>Black Paper Bakelite</c:v>
                </c:pt>
                <c:pt idx="2">
                  <c:v>Fabric Bakelite</c:v>
                </c:pt>
              </c:strCache>
            </c:strRef>
          </c:cat>
          <c:val>
            <c:numRef>
              <c:f>Sheet1!$I$146:$I$148</c:f>
              <c:numCache>
                <c:formatCode>General</c:formatCode>
                <c:ptCount val="3"/>
                <c:pt idx="0">
                  <c:v>5.7</c:v>
                </c:pt>
                <c:pt idx="1">
                  <c:v>5.7080000000000002</c:v>
                </c:pt>
                <c:pt idx="2">
                  <c:v>4.3310000000000004</c:v>
                </c:pt>
              </c:numCache>
            </c:numRef>
          </c:val>
          <c:smooth val="0"/>
          <c:extLst>
            <c:ext xmlns:c16="http://schemas.microsoft.com/office/drawing/2014/chart" uri="{C3380CC4-5D6E-409C-BE32-E72D297353CC}">
              <c16:uniqueId val="{00000007-A5EF-4AF5-A745-7C00EBB35551}"/>
            </c:ext>
          </c:extLst>
        </c:ser>
        <c:dLbls>
          <c:showLegendKey val="0"/>
          <c:showVal val="0"/>
          <c:showCatName val="0"/>
          <c:showSerName val="0"/>
          <c:showPercent val="0"/>
          <c:showBubbleSize val="0"/>
        </c:dLbls>
        <c:marker val="1"/>
        <c:smooth val="0"/>
        <c:axId val="642123296"/>
        <c:axId val="642119032"/>
      </c:lineChart>
      <c:catAx>
        <c:axId val="6421232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2119032"/>
        <c:crosses val="autoZero"/>
        <c:auto val="1"/>
        <c:lblAlgn val="ctr"/>
        <c:lblOffset val="100"/>
        <c:noMultiLvlLbl val="0"/>
      </c:catAx>
      <c:valAx>
        <c:axId val="642119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Torque(N.m)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2123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extLst/>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IN"/>
              <a:t>TD Trends (Brown Paper Bakelite)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1028399169769051"/>
          <c:y val="0.13985671191553545"/>
          <c:w val="0.86414650574535923"/>
          <c:h val="0.65924424888065458"/>
        </c:manualLayout>
      </c:layout>
      <c:lineChart>
        <c:grouping val="standard"/>
        <c:varyColors val="0"/>
        <c:ser>
          <c:idx val="0"/>
          <c:order val="0"/>
          <c:tx>
            <c:strRef>
              <c:f>Sheet1!$B$8</c:f>
              <c:strCache>
                <c:ptCount val="1"/>
                <c:pt idx="0">
                  <c:v>181 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Sheet1!$A$9:$A$11</c:f>
              <c:strCache>
                <c:ptCount val="3"/>
                <c:pt idx="0">
                  <c:v>3.7mm</c:v>
                </c:pt>
                <c:pt idx="1">
                  <c:v>3.6mm</c:v>
                </c:pt>
                <c:pt idx="2">
                  <c:v>3.5mm</c:v>
                </c:pt>
              </c:strCache>
            </c:strRef>
          </c:cat>
          <c:val>
            <c:numRef>
              <c:f>Sheet1!$B$9:$B$11</c:f>
              <c:numCache>
                <c:formatCode>General</c:formatCode>
                <c:ptCount val="3"/>
                <c:pt idx="0">
                  <c:v>0.71199999999999997</c:v>
                </c:pt>
                <c:pt idx="1">
                  <c:v>0.68200000000000005</c:v>
                </c:pt>
                <c:pt idx="2">
                  <c:v>0.71</c:v>
                </c:pt>
              </c:numCache>
            </c:numRef>
          </c:val>
          <c:smooth val="0"/>
          <c:extLst>
            <c:ext xmlns:c16="http://schemas.microsoft.com/office/drawing/2014/chart" uri="{C3380CC4-5D6E-409C-BE32-E72D297353CC}">
              <c16:uniqueId val="{00000000-43FB-45F0-B246-00947DDE5DE8}"/>
            </c:ext>
          </c:extLst>
        </c:ser>
        <c:ser>
          <c:idx val="1"/>
          <c:order val="1"/>
          <c:tx>
            <c:strRef>
              <c:f>Sheet1!$C$8</c:f>
              <c:strCache>
                <c:ptCount val="1"/>
                <c:pt idx="0">
                  <c:v>151 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Sheet1!$A$9:$A$11</c:f>
              <c:strCache>
                <c:ptCount val="3"/>
                <c:pt idx="0">
                  <c:v>3.7mm</c:v>
                </c:pt>
                <c:pt idx="1">
                  <c:v>3.6mm</c:v>
                </c:pt>
                <c:pt idx="2">
                  <c:v>3.5mm</c:v>
                </c:pt>
              </c:strCache>
            </c:strRef>
          </c:cat>
          <c:val>
            <c:numRef>
              <c:f>Sheet1!$C$9:$C$11</c:f>
              <c:numCache>
                <c:formatCode>General</c:formatCode>
                <c:ptCount val="3"/>
                <c:pt idx="0">
                  <c:v>0.58799999999999997</c:v>
                </c:pt>
                <c:pt idx="1">
                  <c:v>0.73399999999999999</c:v>
                </c:pt>
                <c:pt idx="2">
                  <c:v>0.73899999999999999</c:v>
                </c:pt>
              </c:numCache>
            </c:numRef>
          </c:val>
          <c:smooth val="0"/>
          <c:extLst>
            <c:ext xmlns:c16="http://schemas.microsoft.com/office/drawing/2014/chart" uri="{C3380CC4-5D6E-409C-BE32-E72D297353CC}">
              <c16:uniqueId val="{00000001-43FB-45F0-B246-00947DDE5DE8}"/>
            </c:ext>
          </c:extLst>
        </c:ser>
        <c:ser>
          <c:idx val="2"/>
          <c:order val="2"/>
          <c:tx>
            <c:strRef>
              <c:f>Sheet1!$D$8</c:f>
              <c:strCache>
                <c:ptCount val="1"/>
                <c:pt idx="0">
                  <c:v>131N</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Sheet1!$A$9:$A$11</c:f>
              <c:strCache>
                <c:ptCount val="3"/>
                <c:pt idx="0">
                  <c:v>3.7mm</c:v>
                </c:pt>
                <c:pt idx="1">
                  <c:v>3.6mm</c:v>
                </c:pt>
                <c:pt idx="2">
                  <c:v>3.5mm</c:v>
                </c:pt>
              </c:strCache>
            </c:strRef>
          </c:cat>
          <c:val>
            <c:numRef>
              <c:f>Sheet1!$D$9:$D$11</c:f>
              <c:numCache>
                <c:formatCode>General</c:formatCode>
                <c:ptCount val="3"/>
                <c:pt idx="0">
                  <c:v>0.65600000000000003</c:v>
                </c:pt>
                <c:pt idx="1">
                  <c:v>0.72099999999999997</c:v>
                </c:pt>
                <c:pt idx="2">
                  <c:v>0.72799999999999998</c:v>
                </c:pt>
              </c:numCache>
            </c:numRef>
          </c:val>
          <c:smooth val="0"/>
          <c:extLst>
            <c:ext xmlns:c16="http://schemas.microsoft.com/office/drawing/2014/chart" uri="{C3380CC4-5D6E-409C-BE32-E72D297353CC}">
              <c16:uniqueId val="{00000002-43FB-45F0-B246-00947DDE5DE8}"/>
            </c:ext>
          </c:extLst>
        </c:ser>
        <c:ser>
          <c:idx val="3"/>
          <c:order val="3"/>
          <c:tx>
            <c:strRef>
              <c:f>Sheet1!$E$8</c:f>
              <c:strCache>
                <c:ptCount val="1"/>
                <c:pt idx="0">
                  <c:v>111N</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Sheet1!$A$9:$A$11</c:f>
              <c:strCache>
                <c:ptCount val="3"/>
                <c:pt idx="0">
                  <c:v>3.7mm</c:v>
                </c:pt>
                <c:pt idx="1">
                  <c:v>3.6mm</c:v>
                </c:pt>
                <c:pt idx="2">
                  <c:v>3.5mm</c:v>
                </c:pt>
              </c:strCache>
            </c:strRef>
          </c:cat>
          <c:val>
            <c:numRef>
              <c:f>Sheet1!$E$9:$E$11</c:f>
              <c:numCache>
                <c:formatCode>General</c:formatCode>
                <c:ptCount val="3"/>
                <c:pt idx="0">
                  <c:v>0.68700000000000006</c:v>
                </c:pt>
                <c:pt idx="1">
                  <c:v>0.75900000000000001</c:v>
                </c:pt>
                <c:pt idx="2">
                  <c:v>0.73099999999999998</c:v>
                </c:pt>
              </c:numCache>
            </c:numRef>
          </c:val>
          <c:smooth val="0"/>
          <c:extLst>
            <c:ext xmlns:c16="http://schemas.microsoft.com/office/drawing/2014/chart" uri="{C3380CC4-5D6E-409C-BE32-E72D297353CC}">
              <c16:uniqueId val="{00000003-43FB-45F0-B246-00947DDE5DE8}"/>
            </c:ext>
          </c:extLst>
        </c:ser>
        <c:ser>
          <c:idx val="4"/>
          <c:order val="4"/>
          <c:tx>
            <c:strRef>
              <c:f>Sheet1!$F$8</c:f>
              <c:strCache>
                <c:ptCount val="1"/>
                <c:pt idx="0">
                  <c:v>91N</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Sheet1!$A$9:$A$11</c:f>
              <c:strCache>
                <c:ptCount val="3"/>
                <c:pt idx="0">
                  <c:v>3.7mm</c:v>
                </c:pt>
                <c:pt idx="1">
                  <c:v>3.6mm</c:v>
                </c:pt>
                <c:pt idx="2">
                  <c:v>3.5mm</c:v>
                </c:pt>
              </c:strCache>
            </c:strRef>
          </c:cat>
          <c:val>
            <c:numRef>
              <c:f>Sheet1!$F$9:$F$11</c:f>
              <c:numCache>
                <c:formatCode>General</c:formatCode>
                <c:ptCount val="3"/>
                <c:pt idx="0">
                  <c:v>0.58799999999999997</c:v>
                </c:pt>
                <c:pt idx="1">
                  <c:v>0.72799999999999998</c:v>
                </c:pt>
                <c:pt idx="2">
                  <c:v>0.66500000000000004</c:v>
                </c:pt>
              </c:numCache>
            </c:numRef>
          </c:val>
          <c:smooth val="0"/>
          <c:extLst>
            <c:ext xmlns:c16="http://schemas.microsoft.com/office/drawing/2014/chart" uri="{C3380CC4-5D6E-409C-BE32-E72D297353CC}">
              <c16:uniqueId val="{00000004-43FB-45F0-B246-00947DDE5DE8}"/>
            </c:ext>
          </c:extLst>
        </c:ser>
        <c:dLbls>
          <c:showLegendKey val="0"/>
          <c:showVal val="0"/>
          <c:showCatName val="0"/>
          <c:showSerName val="0"/>
          <c:showPercent val="0"/>
          <c:showBubbleSize val="0"/>
        </c:dLbls>
        <c:marker val="1"/>
        <c:smooth val="0"/>
        <c:axId val="642123296"/>
        <c:axId val="642119032"/>
      </c:lineChart>
      <c:catAx>
        <c:axId val="6421232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IN"/>
                  <a:t>Drill Bit Diameter</a:t>
                </a:r>
              </a:p>
            </c:rich>
          </c:tx>
          <c:layout>
            <c:manualLayout>
              <c:xMode val="edge"/>
              <c:yMode val="edge"/>
              <c:x val="0.45154478598125025"/>
              <c:y val="0.8601804016579375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42119032"/>
        <c:crosses val="autoZero"/>
        <c:auto val="1"/>
        <c:lblAlgn val="ctr"/>
        <c:lblOffset val="100"/>
        <c:noMultiLvlLbl val="0"/>
      </c:catAx>
      <c:valAx>
        <c:axId val="642119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IN"/>
                  <a:t>Torque(N.m)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42123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lumOff val="5000"/>
      </a:schemeClr>
    </a:solidFill>
    <a:ln>
      <a:noFill/>
    </a:ln>
    <a:effectLst/>
  </c:spPr>
  <c:txPr>
    <a:bodyPr/>
    <a:lstStyle/>
    <a:p>
      <a:pPr>
        <a:defRPr baseline="0">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800" b="1" i="0" u="none" strike="noStrike" baseline="0" dirty="0">
                <a:effectLst/>
              </a:rPr>
              <a:t>TF Trends </a:t>
            </a:r>
            <a:r>
              <a:rPr lang="en-IN" sz="1600" b="0" i="0" u="none" strike="noStrike" baseline="0" dirty="0">
                <a:effectLst/>
              </a:rPr>
              <a:t>(Brown Paper Bakelite)</a:t>
            </a:r>
            <a:endParaRPr lang="en-IN" sz="1600" dirty="0"/>
          </a:p>
        </c:rich>
      </c:tx>
      <c:layout>
        <c:manualLayout>
          <c:xMode val="edge"/>
          <c:yMode val="edge"/>
          <c:x val="0.27153048683488451"/>
          <c:y val="4.593289401715013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003937007874015"/>
          <c:y val="0.17171296296296298"/>
          <c:w val="0.85662729658792647"/>
          <c:h val="0.63110622201636557"/>
        </c:manualLayout>
      </c:layout>
      <c:lineChart>
        <c:grouping val="standard"/>
        <c:varyColors val="0"/>
        <c:ser>
          <c:idx val="0"/>
          <c:order val="0"/>
          <c:tx>
            <c:strRef>
              <c:f>Sheet1!$B$56</c:f>
              <c:strCache>
                <c:ptCount val="1"/>
                <c:pt idx="0">
                  <c:v>181 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Sheet1!$A$57:$A$59</c:f>
              <c:strCache>
                <c:ptCount val="3"/>
                <c:pt idx="0">
                  <c:v>3.7mm</c:v>
                </c:pt>
                <c:pt idx="1">
                  <c:v>3.6mm</c:v>
                </c:pt>
                <c:pt idx="2">
                  <c:v>3.5mm</c:v>
                </c:pt>
              </c:strCache>
            </c:strRef>
          </c:cat>
          <c:val>
            <c:numRef>
              <c:f>Sheet1!$B$57:$B$59</c:f>
              <c:numCache>
                <c:formatCode>General</c:formatCode>
                <c:ptCount val="3"/>
                <c:pt idx="0">
                  <c:v>4.2699999999999996</c:v>
                </c:pt>
                <c:pt idx="1">
                  <c:v>4.7</c:v>
                </c:pt>
                <c:pt idx="2">
                  <c:v>4.7869999999999999</c:v>
                </c:pt>
              </c:numCache>
            </c:numRef>
          </c:val>
          <c:smooth val="0"/>
          <c:extLst>
            <c:ext xmlns:c16="http://schemas.microsoft.com/office/drawing/2014/chart" uri="{C3380CC4-5D6E-409C-BE32-E72D297353CC}">
              <c16:uniqueId val="{00000000-B603-4F05-AE49-DFF021E8ECAC}"/>
            </c:ext>
          </c:extLst>
        </c:ser>
        <c:ser>
          <c:idx val="1"/>
          <c:order val="1"/>
          <c:tx>
            <c:strRef>
              <c:f>Sheet1!$C$56</c:f>
              <c:strCache>
                <c:ptCount val="1"/>
                <c:pt idx="0">
                  <c:v>151 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Sheet1!$A$57:$A$59</c:f>
              <c:strCache>
                <c:ptCount val="3"/>
                <c:pt idx="0">
                  <c:v>3.7mm</c:v>
                </c:pt>
                <c:pt idx="1">
                  <c:v>3.6mm</c:v>
                </c:pt>
                <c:pt idx="2">
                  <c:v>3.5mm</c:v>
                </c:pt>
              </c:strCache>
            </c:strRef>
          </c:cat>
          <c:val>
            <c:numRef>
              <c:f>Sheet1!$C$57:$C$59</c:f>
              <c:numCache>
                <c:formatCode>General</c:formatCode>
                <c:ptCount val="3"/>
                <c:pt idx="0">
                  <c:v>3.5619999999999998</c:v>
                </c:pt>
                <c:pt idx="1">
                  <c:v>4.8940000000000001</c:v>
                </c:pt>
                <c:pt idx="2">
                  <c:v>4.0839999999999996</c:v>
                </c:pt>
              </c:numCache>
            </c:numRef>
          </c:val>
          <c:smooth val="0"/>
          <c:extLst>
            <c:ext xmlns:c16="http://schemas.microsoft.com/office/drawing/2014/chart" uri="{C3380CC4-5D6E-409C-BE32-E72D297353CC}">
              <c16:uniqueId val="{00000001-B603-4F05-AE49-DFF021E8ECAC}"/>
            </c:ext>
          </c:extLst>
        </c:ser>
        <c:ser>
          <c:idx val="2"/>
          <c:order val="2"/>
          <c:tx>
            <c:strRef>
              <c:f>Sheet1!$D$56</c:f>
              <c:strCache>
                <c:ptCount val="1"/>
                <c:pt idx="0">
                  <c:v>131N</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Sheet1!$A$57:$A$59</c:f>
              <c:strCache>
                <c:ptCount val="3"/>
                <c:pt idx="0">
                  <c:v>3.7mm</c:v>
                </c:pt>
                <c:pt idx="1">
                  <c:v>3.6mm</c:v>
                </c:pt>
                <c:pt idx="2">
                  <c:v>3.5mm</c:v>
                </c:pt>
              </c:strCache>
            </c:strRef>
          </c:cat>
          <c:val>
            <c:numRef>
              <c:f>Sheet1!$D$57:$D$59</c:f>
              <c:numCache>
                <c:formatCode>General</c:formatCode>
                <c:ptCount val="3"/>
                <c:pt idx="0">
                  <c:v>3.919</c:v>
                </c:pt>
                <c:pt idx="1">
                  <c:v>4.194</c:v>
                </c:pt>
                <c:pt idx="2">
                  <c:v>4.3310000000000004</c:v>
                </c:pt>
              </c:numCache>
            </c:numRef>
          </c:val>
          <c:smooth val="0"/>
          <c:extLst>
            <c:ext xmlns:c16="http://schemas.microsoft.com/office/drawing/2014/chart" uri="{C3380CC4-5D6E-409C-BE32-E72D297353CC}">
              <c16:uniqueId val="{00000002-B603-4F05-AE49-DFF021E8ECAC}"/>
            </c:ext>
          </c:extLst>
        </c:ser>
        <c:ser>
          <c:idx val="3"/>
          <c:order val="3"/>
          <c:tx>
            <c:strRef>
              <c:f>Sheet1!$E$56</c:f>
              <c:strCache>
                <c:ptCount val="1"/>
                <c:pt idx="0">
                  <c:v>111N</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Sheet1!$A$57:$A$59</c:f>
              <c:strCache>
                <c:ptCount val="3"/>
                <c:pt idx="0">
                  <c:v>3.7mm</c:v>
                </c:pt>
                <c:pt idx="1">
                  <c:v>3.6mm</c:v>
                </c:pt>
                <c:pt idx="2">
                  <c:v>3.5mm</c:v>
                </c:pt>
              </c:strCache>
            </c:strRef>
          </c:cat>
          <c:val>
            <c:numRef>
              <c:f>Sheet1!$E$57:$E$59</c:f>
              <c:numCache>
                <c:formatCode>General</c:formatCode>
                <c:ptCount val="3"/>
                <c:pt idx="0">
                  <c:v>4.3529999999999998</c:v>
                </c:pt>
                <c:pt idx="1">
                  <c:v>4.8070000000000004</c:v>
                </c:pt>
                <c:pt idx="2">
                  <c:v>4.141</c:v>
                </c:pt>
              </c:numCache>
            </c:numRef>
          </c:val>
          <c:smooth val="0"/>
          <c:extLst>
            <c:ext xmlns:c16="http://schemas.microsoft.com/office/drawing/2014/chart" uri="{C3380CC4-5D6E-409C-BE32-E72D297353CC}">
              <c16:uniqueId val="{00000003-B603-4F05-AE49-DFF021E8ECAC}"/>
            </c:ext>
          </c:extLst>
        </c:ser>
        <c:ser>
          <c:idx val="4"/>
          <c:order val="4"/>
          <c:tx>
            <c:strRef>
              <c:f>Sheet1!$F$56</c:f>
              <c:strCache>
                <c:ptCount val="1"/>
                <c:pt idx="0">
                  <c:v>91N</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Sheet1!$A$57:$A$59</c:f>
              <c:strCache>
                <c:ptCount val="3"/>
                <c:pt idx="0">
                  <c:v>3.7mm</c:v>
                </c:pt>
                <c:pt idx="1">
                  <c:v>3.6mm</c:v>
                </c:pt>
                <c:pt idx="2">
                  <c:v>3.5mm</c:v>
                </c:pt>
              </c:strCache>
            </c:strRef>
          </c:cat>
          <c:val>
            <c:numRef>
              <c:f>Sheet1!$F$57:$F$59</c:f>
              <c:numCache>
                <c:formatCode>General</c:formatCode>
                <c:ptCount val="3"/>
                <c:pt idx="0">
                  <c:v>3.5619999999999998</c:v>
                </c:pt>
                <c:pt idx="1">
                  <c:v>5.8040000000000003</c:v>
                </c:pt>
                <c:pt idx="2">
                  <c:v>4.0380000000000003</c:v>
                </c:pt>
              </c:numCache>
            </c:numRef>
          </c:val>
          <c:smooth val="0"/>
          <c:extLst>
            <c:ext xmlns:c16="http://schemas.microsoft.com/office/drawing/2014/chart" uri="{C3380CC4-5D6E-409C-BE32-E72D297353CC}">
              <c16:uniqueId val="{00000004-B603-4F05-AE49-DFF021E8ECAC}"/>
            </c:ext>
          </c:extLst>
        </c:ser>
        <c:dLbls>
          <c:showLegendKey val="0"/>
          <c:showVal val="0"/>
          <c:showCatName val="0"/>
          <c:showSerName val="0"/>
          <c:showPercent val="0"/>
          <c:showBubbleSize val="0"/>
        </c:dLbls>
        <c:marker val="1"/>
        <c:smooth val="0"/>
        <c:axId val="642123296"/>
        <c:axId val="642119032"/>
      </c:lineChart>
      <c:catAx>
        <c:axId val="6421232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200" b="0" i="0" baseline="0">
                    <a:effectLst/>
                  </a:rPr>
                  <a:t>Drill Bit Diameter</a:t>
                </a:r>
                <a:endParaRPr lang="en-IN" sz="700">
                  <a:effectLst/>
                </a:endParaRPr>
              </a:p>
            </c:rich>
          </c:tx>
          <c:layout>
            <c:manualLayout>
              <c:xMode val="edge"/>
              <c:yMode val="edge"/>
              <c:x val="0.42188580837442047"/>
              <c:y val="0.8585613704180513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2119032"/>
        <c:crosses val="autoZero"/>
        <c:auto val="1"/>
        <c:lblAlgn val="ctr"/>
        <c:lblOffset val="100"/>
        <c:noMultiLvlLbl val="0"/>
      </c:catAx>
      <c:valAx>
        <c:axId val="642119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000" b="0" i="0" u="none" strike="noStrike" baseline="0">
                    <a:effectLst/>
                  </a:rPr>
                  <a:t>Torque(N.m)</a:t>
                </a:r>
                <a:endParaRPr lang="en-IN"/>
              </a:p>
            </c:rich>
          </c:tx>
          <c:layout>
            <c:manualLayout>
              <c:xMode val="edge"/>
              <c:yMode val="edge"/>
              <c:x val="3.0555555555555555E-2"/>
              <c:y val="0.2862536453776611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2123296"/>
        <c:crosses val="autoZero"/>
        <c:crossBetween val="between"/>
      </c:valAx>
      <c:spPr>
        <a:noFill/>
        <a:ln>
          <a:noFill/>
        </a:ln>
        <a:effectLst/>
      </c:spPr>
    </c:plotArea>
    <c:legend>
      <c:legendPos val="b"/>
      <c:layout>
        <c:manualLayout>
          <c:xMode val="edge"/>
          <c:yMode val="edge"/>
          <c:x val="8.6884612554271837E-2"/>
          <c:y val="0.92751863716655192"/>
          <c:w val="0.5077883576691995"/>
          <c:h val="5.454349718812664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extLst/>
  </c:chart>
  <c:spPr>
    <a:solidFill>
      <a:sysClr val="window" lastClr="FFFFFF"/>
    </a:solid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800" b="1" i="0" baseline="0">
                <a:effectLst/>
              </a:rPr>
              <a:t>F/D Trends </a:t>
            </a:r>
            <a:r>
              <a:rPr lang="en-IN" sz="1800" b="0" i="0" baseline="0">
                <a:effectLst/>
              </a:rPr>
              <a:t>(Brown Paper Bakelite)</a:t>
            </a:r>
            <a:endParaRPr lang="en-IN">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200229751734291"/>
          <c:y val="0.15756396159939468"/>
          <c:w val="0.86202980824280817"/>
          <c:h val="0.63868819607008565"/>
        </c:manualLayout>
      </c:layout>
      <c:lineChart>
        <c:grouping val="standard"/>
        <c:varyColors val="0"/>
        <c:ser>
          <c:idx val="0"/>
          <c:order val="0"/>
          <c:tx>
            <c:strRef>
              <c:f>Sheet1!$B$83</c:f>
              <c:strCache>
                <c:ptCount val="1"/>
                <c:pt idx="0">
                  <c:v>181 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Sheet1!$A$84:$A$86</c:f>
              <c:strCache>
                <c:ptCount val="3"/>
                <c:pt idx="0">
                  <c:v>3.7mm</c:v>
                </c:pt>
                <c:pt idx="1">
                  <c:v>3.6mm</c:v>
                </c:pt>
                <c:pt idx="2">
                  <c:v>3.5mm</c:v>
                </c:pt>
              </c:strCache>
            </c:strRef>
          </c:cat>
          <c:val>
            <c:numRef>
              <c:f>Sheet1!$B$84:$B$86</c:f>
              <c:numCache>
                <c:formatCode>General</c:formatCode>
                <c:ptCount val="3"/>
                <c:pt idx="0">
                  <c:v>6.0110000000000001</c:v>
                </c:pt>
                <c:pt idx="1">
                  <c:v>6.9619999999999997</c:v>
                </c:pt>
                <c:pt idx="2">
                  <c:v>6.92</c:v>
                </c:pt>
              </c:numCache>
            </c:numRef>
          </c:val>
          <c:smooth val="0"/>
          <c:extLst>
            <c:ext xmlns:c16="http://schemas.microsoft.com/office/drawing/2014/chart" uri="{C3380CC4-5D6E-409C-BE32-E72D297353CC}">
              <c16:uniqueId val="{00000000-1AAF-475F-BDE5-2FF978075666}"/>
            </c:ext>
          </c:extLst>
        </c:ser>
        <c:ser>
          <c:idx val="1"/>
          <c:order val="1"/>
          <c:tx>
            <c:strRef>
              <c:f>Sheet1!$C$83</c:f>
              <c:strCache>
                <c:ptCount val="1"/>
                <c:pt idx="0">
                  <c:v>151 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Sheet1!$A$84:$A$86</c:f>
              <c:strCache>
                <c:ptCount val="3"/>
                <c:pt idx="0">
                  <c:v>3.7mm</c:v>
                </c:pt>
                <c:pt idx="1">
                  <c:v>3.6mm</c:v>
                </c:pt>
                <c:pt idx="2">
                  <c:v>3.5mm</c:v>
                </c:pt>
              </c:strCache>
            </c:strRef>
          </c:cat>
          <c:val>
            <c:numRef>
              <c:f>Sheet1!$C$84:$C$86</c:f>
              <c:numCache>
                <c:formatCode>General</c:formatCode>
                <c:ptCount val="3"/>
                <c:pt idx="0">
                  <c:v>6.05</c:v>
                </c:pt>
                <c:pt idx="1">
                  <c:v>6.67</c:v>
                </c:pt>
                <c:pt idx="2">
                  <c:v>5.52</c:v>
                </c:pt>
              </c:numCache>
            </c:numRef>
          </c:val>
          <c:smooth val="0"/>
          <c:extLst>
            <c:ext xmlns:c16="http://schemas.microsoft.com/office/drawing/2014/chart" uri="{C3380CC4-5D6E-409C-BE32-E72D297353CC}">
              <c16:uniqueId val="{00000001-1AAF-475F-BDE5-2FF978075666}"/>
            </c:ext>
          </c:extLst>
        </c:ser>
        <c:ser>
          <c:idx val="2"/>
          <c:order val="2"/>
          <c:tx>
            <c:strRef>
              <c:f>Sheet1!$D$83</c:f>
              <c:strCache>
                <c:ptCount val="1"/>
                <c:pt idx="0">
                  <c:v>131N</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Sheet1!$A$84:$A$86</c:f>
              <c:strCache>
                <c:ptCount val="3"/>
                <c:pt idx="0">
                  <c:v>3.7mm</c:v>
                </c:pt>
                <c:pt idx="1">
                  <c:v>3.6mm</c:v>
                </c:pt>
                <c:pt idx="2">
                  <c:v>3.5mm</c:v>
                </c:pt>
              </c:strCache>
            </c:strRef>
          </c:cat>
          <c:val>
            <c:numRef>
              <c:f>Sheet1!$D$84:$D$86</c:f>
              <c:numCache>
                <c:formatCode>General</c:formatCode>
                <c:ptCount val="3"/>
                <c:pt idx="0">
                  <c:v>5.97</c:v>
                </c:pt>
                <c:pt idx="1">
                  <c:v>5.82</c:v>
                </c:pt>
                <c:pt idx="2">
                  <c:v>5.95</c:v>
                </c:pt>
              </c:numCache>
            </c:numRef>
          </c:val>
          <c:smooth val="0"/>
          <c:extLst>
            <c:ext xmlns:c16="http://schemas.microsoft.com/office/drawing/2014/chart" uri="{C3380CC4-5D6E-409C-BE32-E72D297353CC}">
              <c16:uniqueId val="{00000002-1AAF-475F-BDE5-2FF978075666}"/>
            </c:ext>
          </c:extLst>
        </c:ser>
        <c:ser>
          <c:idx val="3"/>
          <c:order val="3"/>
          <c:tx>
            <c:strRef>
              <c:f>Sheet1!$E$83</c:f>
              <c:strCache>
                <c:ptCount val="1"/>
                <c:pt idx="0">
                  <c:v>111N</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Sheet1!$A$84:$A$86</c:f>
              <c:strCache>
                <c:ptCount val="3"/>
                <c:pt idx="0">
                  <c:v>3.7mm</c:v>
                </c:pt>
                <c:pt idx="1">
                  <c:v>3.6mm</c:v>
                </c:pt>
                <c:pt idx="2">
                  <c:v>3.5mm</c:v>
                </c:pt>
              </c:strCache>
            </c:strRef>
          </c:cat>
          <c:val>
            <c:numRef>
              <c:f>Sheet1!$E$84:$E$86</c:f>
              <c:numCache>
                <c:formatCode>General</c:formatCode>
                <c:ptCount val="3"/>
                <c:pt idx="0">
                  <c:v>6.3360000000000003</c:v>
                </c:pt>
                <c:pt idx="1">
                  <c:v>6.32</c:v>
                </c:pt>
                <c:pt idx="2">
                  <c:v>5.66</c:v>
                </c:pt>
              </c:numCache>
            </c:numRef>
          </c:val>
          <c:smooth val="0"/>
          <c:extLst>
            <c:ext xmlns:c16="http://schemas.microsoft.com/office/drawing/2014/chart" uri="{C3380CC4-5D6E-409C-BE32-E72D297353CC}">
              <c16:uniqueId val="{00000003-1AAF-475F-BDE5-2FF978075666}"/>
            </c:ext>
          </c:extLst>
        </c:ser>
        <c:ser>
          <c:idx val="4"/>
          <c:order val="4"/>
          <c:tx>
            <c:strRef>
              <c:f>Sheet1!$F$83</c:f>
              <c:strCache>
                <c:ptCount val="1"/>
                <c:pt idx="0">
                  <c:v>91N</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Sheet1!$A$84:$A$86</c:f>
              <c:strCache>
                <c:ptCount val="3"/>
                <c:pt idx="0">
                  <c:v>3.7mm</c:v>
                </c:pt>
                <c:pt idx="1">
                  <c:v>3.6mm</c:v>
                </c:pt>
                <c:pt idx="2">
                  <c:v>3.5mm</c:v>
                </c:pt>
              </c:strCache>
            </c:strRef>
          </c:cat>
          <c:val>
            <c:numRef>
              <c:f>Sheet1!$F$84:$F$86</c:f>
              <c:numCache>
                <c:formatCode>General</c:formatCode>
                <c:ptCount val="3"/>
                <c:pt idx="0">
                  <c:v>6.0540000000000003</c:v>
                </c:pt>
                <c:pt idx="1">
                  <c:v>8.2050000000000001</c:v>
                </c:pt>
                <c:pt idx="2">
                  <c:v>6.1260000000000003</c:v>
                </c:pt>
              </c:numCache>
            </c:numRef>
          </c:val>
          <c:smooth val="0"/>
          <c:extLst>
            <c:ext xmlns:c16="http://schemas.microsoft.com/office/drawing/2014/chart" uri="{C3380CC4-5D6E-409C-BE32-E72D297353CC}">
              <c16:uniqueId val="{00000004-1AAF-475F-BDE5-2FF978075666}"/>
            </c:ext>
          </c:extLst>
        </c:ser>
        <c:dLbls>
          <c:showLegendKey val="0"/>
          <c:showVal val="0"/>
          <c:showCatName val="0"/>
          <c:showSerName val="0"/>
          <c:showPercent val="0"/>
          <c:showBubbleSize val="0"/>
        </c:dLbls>
        <c:marker val="1"/>
        <c:smooth val="0"/>
        <c:axId val="642123296"/>
        <c:axId val="642119032"/>
      </c:lineChart>
      <c:catAx>
        <c:axId val="6421232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400" b="0" i="0" baseline="0">
                    <a:effectLst/>
                  </a:rPr>
                  <a:t>Drill Bit Diameter</a:t>
                </a:r>
                <a:endParaRPr lang="en-IN" sz="800">
                  <a:effectLst/>
                </a:endParaRPr>
              </a:p>
            </c:rich>
          </c:tx>
          <c:layout>
            <c:manualLayout>
              <c:xMode val="edge"/>
              <c:yMode val="edge"/>
              <c:x val="0.43148474683907756"/>
              <c:y val="0.8495488845144356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2119032"/>
        <c:crosses val="autoZero"/>
        <c:auto val="1"/>
        <c:lblAlgn val="ctr"/>
        <c:lblOffset val="100"/>
        <c:noMultiLvlLbl val="0"/>
      </c:catAx>
      <c:valAx>
        <c:axId val="642119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400" b="0" i="0" baseline="0">
                    <a:effectLst/>
                  </a:rPr>
                  <a:t>Torque(N.m)</a:t>
                </a:r>
                <a:endParaRPr lang="en-IN" sz="8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2123296"/>
        <c:crosses val="autoZero"/>
        <c:crossBetween val="between"/>
      </c:valAx>
      <c:spPr>
        <a:noFill/>
        <a:ln>
          <a:noFill/>
        </a:ln>
        <a:effectLst/>
      </c:spPr>
    </c:plotArea>
    <c:legend>
      <c:legendPos val="b"/>
      <c:layout>
        <c:manualLayout>
          <c:xMode val="edge"/>
          <c:yMode val="edge"/>
          <c:x val="0.22075229046826245"/>
          <c:y val="0.91783366084040408"/>
          <c:w val="0.55900585520023705"/>
          <c:h val="6.178166925298648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extLst/>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2800" b="1" i="0" baseline="0" dirty="0">
                <a:solidFill>
                  <a:srgbClr val="FFFF00"/>
                </a:solidFill>
                <a:effectLst/>
              </a:rPr>
              <a:t>Trends over 3 Materials under  131 N load(3.6mm drill Holes)</a:t>
            </a:r>
            <a:endParaRPr lang="en-IN" sz="2000" dirty="0">
              <a:solidFill>
                <a:srgbClr val="FFFF00"/>
              </a:solidFill>
              <a:effectLst/>
            </a:endParaRPr>
          </a:p>
        </c:rich>
      </c:tx>
      <c:layout>
        <c:manualLayout>
          <c:xMode val="edge"/>
          <c:yMode val="edge"/>
          <c:x val="0.1075195349029964"/>
          <c:y val="3.492115358043792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200229751734291"/>
          <c:y val="0.15756396159939468"/>
          <c:w val="0.86202980824280817"/>
          <c:h val="0.63868819607008565"/>
        </c:manualLayout>
      </c:layout>
      <c:lineChart>
        <c:grouping val="standard"/>
        <c:varyColors val="0"/>
        <c:ser>
          <c:idx val="0"/>
          <c:order val="0"/>
          <c:tx>
            <c:strRef>
              <c:f>Sheet1!$A$122</c:f>
              <c:strCache>
                <c:ptCount val="1"/>
                <c:pt idx="0">
                  <c:v>Brown Paper Bakelite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Sheet1!$B$121:$I$121</c:f>
              <c:strCache>
                <c:ptCount val="8"/>
                <c:pt idx="0">
                  <c:v>TD.min</c:v>
                </c:pt>
                <c:pt idx="1">
                  <c:v>TD.avg</c:v>
                </c:pt>
                <c:pt idx="2">
                  <c:v>TD.max</c:v>
                </c:pt>
                <c:pt idx="3">
                  <c:v>TS</c:v>
                </c:pt>
                <c:pt idx="4">
                  <c:v>TF.min</c:v>
                </c:pt>
                <c:pt idx="5">
                  <c:v>TF.avg</c:v>
                </c:pt>
                <c:pt idx="6">
                  <c:v>TF.max</c:v>
                </c:pt>
                <c:pt idx="7">
                  <c:v>F/D.avg</c:v>
                </c:pt>
              </c:strCache>
            </c:strRef>
          </c:cat>
          <c:val>
            <c:numRef>
              <c:f>Sheet1!$B$122:$I$122</c:f>
              <c:numCache>
                <c:formatCode>General</c:formatCode>
                <c:ptCount val="8"/>
                <c:pt idx="0">
                  <c:v>0.65</c:v>
                </c:pt>
                <c:pt idx="1">
                  <c:v>0.72</c:v>
                </c:pt>
                <c:pt idx="2">
                  <c:v>0.81</c:v>
                </c:pt>
                <c:pt idx="3">
                  <c:v>2.4500000000000002</c:v>
                </c:pt>
                <c:pt idx="4">
                  <c:v>3.96</c:v>
                </c:pt>
                <c:pt idx="5">
                  <c:v>4.12</c:v>
                </c:pt>
                <c:pt idx="6">
                  <c:v>4.32</c:v>
                </c:pt>
                <c:pt idx="7">
                  <c:v>5.8360000000000003</c:v>
                </c:pt>
              </c:numCache>
            </c:numRef>
          </c:val>
          <c:smooth val="0"/>
          <c:extLst>
            <c:ext xmlns:c16="http://schemas.microsoft.com/office/drawing/2014/chart" uri="{C3380CC4-5D6E-409C-BE32-E72D297353CC}">
              <c16:uniqueId val="{00000000-AAA4-4FAF-AC91-796BBE66974D}"/>
            </c:ext>
          </c:extLst>
        </c:ser>
        <c:ser>
          <c:idx val="1"/>
          <c:order val="1"/>
          <c:tx>
            <c:strRef>
              <c:f>Sheet1!$A$123</c:f>
              <c:strCache>
                <c:ptCount val="1"/>
                <c:pt idx="0">
                  <c:v>Black Paper Bakelite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Sheet1!$B$121:$I$121</c:f>
              <c:strCache>
                <c:ptCount val="8"/>
                <c:pt idx="0">
                  <c:v>TD.min</c:v>
                </c:pt>
                <c:pt idx="1">
                  <c:v>TD.avg</c:v>
                </c:pt>
                <c:pt idx="2">
                  <c:v>TD.max</c:v>
                </c:pt>
                <c:pt idx="3">
                  <c:v>TS</c:v>
                </c:pt>
                <c:pt idx="4">
                  <c:v>TF.min</c:v>
                </c:pt>
                <c:pt idx="5">
                  <c:v>TF.avg</c:v>
                </c:pt>
                <c:pt idx="6">
                  <c:v>TF.max</c:v>
                </c:pt>
                <c:pt idx="7">
                  <c:v>F/D.avg</c:v>
                </c:pt>
              </c:strCache>
            </c:strRef>
          </c:cat>
          <c:val>
            <c:numRef>
              <c:f>Sheet1!$B$123:$I$123</c:f>
              <c:numCache>
                <c:formatCode>General</c:formatCode>
                <c:ptCount val="8"/>
                <c:pt idx="0">
                  <c:v>0.61</c:v>
                </c:pt>
                <c:pt idx="1">
                  <c:v>0.73099999999999998</c:v>
                </c:pt>
                <c:pt idx="2">
                  <c:v>0.89</c:v>
                </c:pt>
                <c:pt idx="3">
                  <c:v>2.58</c:v>
                </c:pt>
                <c:pt idx="4">
                  <c:v>4.1100000000000003</c:v>
                </c:pt>
                <c:pt idx="5">
                  <c:v>4.45</c:v>
                </c:pt>
                <c:pt idx="6">
                  <c:v>4.87</c:v>
                </c:pt>
                <c:pt idx="7">
                  <c:v>6.1280000000000001</c:v>
                </c:pt>
              </c:numCache>
            </c:numRef>
          </c:val>
          <c:smooth val="0"/>
          <c:extLst>
            <c:ext xmlns:c16="http://schemas.microsoft.com/office/drawing/2014/chart" uri="{C3380CC4-5D6E-409C-BE32-E72D297353CC}">
              <c16:uniqueId val="{00000001-AAA4-4FAF-AC91-796BBE66974D}"/>
            </c:ext>
          </c:extLst>
        </c:ser>
        <c:ser>
          <c:idx val="2"/>
          <c:order val="2"/>
          <c:tx>
            <c:strRef>
              <c:f>Sheet1!$A$124</c:f>
              <c:strCache>
                <c:ptCount val="1"/>
                <c:pt idx="0">
                  <c:v>Fabric Bakelite</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Sheet1!$B$121:$I$121</c:f>
              <c:strCache>
                <c:ptCount val="8"/>
                <c:pt idx="0">
                  <c:v>TD.min</c:v>
                </c:pt>
                <c:pt idx="1">
                  <c:v>TD.avg</c:v>
                </c:pt>
                <c:pt idx="2">
                  <c:v>TD.max</c:v>
                </c:pt>
                <c:pt idx="3">
                  <c:v>TS</c:v>
                </c:pt>
                <c:pt idx="4">
                  <c:v>TF.min</c:v>
                </c:pt>
                <c:pt idx="5">
                  <c:v>TF.avg</c:v>
                </c:pt>
                <c:pt idx="6">
                  <c:v>TF.max</c:v>
                </c:pt>
                <c:pt idx="7">
                  <c:v>F/D.avg</c:v>
                </c:pt>
              </c:strCache>
            </c:strRef>
          </c:cat>
          <c:val>
            <c:numRef>
              <c:f>Sheet1!$B$124:$I$124</c:f>
              <c:numCache>
                <c:formatCode>General</c:formatCode>
                <c:ptCount val="8"/>
                <c:pt idx="0">
                  <c:v>0.81</c:v>
                </c:pt>
                <c:pt idx="1">
                  <c:v>0.94099999999999995</c:v>
                </c:pt>
                <c:pt idx="2">
                  <c:v>1.17</c:v>
                </c:pt>
                <c:pt idx="3">
                  <c:v>2.88</c:v>
                </c:pt>
                <c:pt idx="4">
                  <c:v>4.41</c:v>
                </c:pt>
                <c:pt idx="5">
                  <c:v>4.8499999999999996</c:v>
                </c:pt>
                <c:pt idx="6">
                  <c:v>5.3</c:v>
                </c:pt>
                <c:pt idx="7">
                  <c:v>5.1849999999999996</c:v>
                </c:pt>
              </c:numCache>
            </c:numRef>
          </c:val>
          <c:smooth val="0"/>
          <c:extLst>
            <c:ext xmlns:c16="http://schemas.microsoft.com/office/drawing/2014/chart" uri="{C3380CC4-5D6E-409C-BE32-E72D297353CC}">
              <c16:uniqueId val="{00000002-AAA4-4FAF-AC91-796BBE66974D}"/>
            </c:ext>
          </c:extLst>
        </c:ser>
        <c:dLbls>
          <c:showLegendKey val="0"/>
          <c:showVal val="0"/>
          <c:showCatName val="0"/>
          <c:showSerName val="0"/>
          <c:showPercent val="0"/>
          <c:showBubbleSize val="0"/>
        </c:dLbls>
        <c:marker val="1"/>
        <c:smooth val="0"/>
        <c:axId val="642123296"/>
        <c:axId val="642119032"/>
      </c:lineChart>
      <c:catAx>
        <c:axId val="6421232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Title</a:t>
                </a:r>
              </a:p>
            </c:rich>
          </c:tx>
          <c:layout>
            <c:manualLayout>
              <c:xMode val="edge"/>
              <c:yMode val="edge"/>
              <c:x val="0.45078981805744539"/>
              <c:y val="0.8495489584072261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42119032"/>
        <c:crosses val="autoZero"/>
        <c:auto val="1"/>
        <c:lblAlgn val="ctr"/>
        <c:lblOffset val="100"/>
        <c:noMultiLvlLbl val="0"/>
      </c:catAx>
      <c:valAx>
        <c:axId val="642119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000" b="0" i="0" u="none" strike="noStrike" baseline="0" dirty="0">
                    <a:solidFill>
                      <a:schemeClr val="bg1"/>
                    </a:solidFill>
                    <a:effectLst/>
                  </a:rPr>
                  <a:t>Torque(</a:t>
                </a:r>
                <a:r>
                  <a:rPr lang="en-IN" sz="1000" b="0" i="0" u="none" strike="noStrike" baseline="0" dirty="0" err="1">
                    <a:solidFill>
                      <a:schemeClr val="bg1"/>
                    </a:solidFill>
                    <a:effectLst/>
                  </a:rPr>
                  <a:t>N.m</a:t>
                </a:r>
                <a:r>
                  <a:rPr lang="en-IN" sz="1000" b="0" i="0" u="none" strike="noStrike" baseline="0" dirty="0">
                    <a:solidFill>
                      <a:schemeClr val="bg1"/>
                    </a:solidFill>
                    <a:effectLst/>
                  </a:rPr>
                  <a:t>)</a:t>
                </a:r>
                <a:endParaRPr lang="en-IN" dirty="0">
                  <a:solidFill>
                    <a:schemeClr val="bg1"/>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2123296"/>
        <c:crosses val="autoZero"/>
        <c:crossBetween val="between"/>
      </c:valAx>
      <c:spPr>
        <a:noFill/>
        <a:ln>
          <a:noFill/>
        </a:ln>
        <a:effectLst/>
      </c:spPr>
    </c:plotArea>
    <c:legend>
      <c:legendPos val="b"/>
      <c:layout>
        <c:manualLayout>
          <c:xMode val="edge"/>
          <c:yMode val="edge"/>
          <c:x val="0.17085572366488019"/>
          <c:y val="0.89851005369471071"/>
          <c:w val="0.69179935303511786"/>
          <c:h val="8.4029369515070285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legend>
    <c:plotVisOnly val="1"/>
    <c:dispBlanksAs val="zero"/>
    <c:showDLblsOverMax val="0"/>
    <c:extLst/>
  </c:chart>
  <c:spPr>
    <a:solidFill>
      <a:sysClr val="windowText" lastClr="000000"/>
    </a:solid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u="none">
                <a:solidFill>
                  <a:schemeClr val="tx1"/>
                </a:solidFill>
              </a:rPr>
              <a:t>Trends over</a:t>
            </a:r>
            <a:r>
              <a:rPr lang="en-IN" b="1" u="none" baseline="0">
                <a:solidFill>
                  <a:schemeClr val="tx1"/>
                </a:solidFill>
              </a:rPr>
              <a:t> Material under 131 N load(3.6mm drill Holes)</a:t>
            </a:r>
            <a:endParaRPr lang="en-IN" b="1" u="none">
              <a:solidFill>
                <a:schemeClr val="tx1"/>
              </a:solidFill>
            </a:endParaRPr>
          </a:p>
        </c:rich>
      </c:tx>
      <c:layout>
        <c:manualLayout>
          <c:xMode val="edge"/>
          <c:yMode val="edge"/>
          <c:x val="0.22625172984047023"/>
          <c:y val="3.632567252549232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200229751734291"/>
          <c:y val="0.15756396159939468"/>
          <c:w val="0.86202980824280817"/>
          <c:h val="0.63868819607008565"/>
        </c:manualLayout>
      </c:layout>
      <c:lineChart>
        <c:grouping val="standard"/>
        <c:varyColors val="0"/>
        <c:ser>
          <c:idx val="0"/>
          <c:order val="0"/>
          <c:tx>
            <c:strRef>
              <c:f>Sheet1!$B$121</c:f>
              <c:strCache>
                <c:ptCount val="1"/>
                <c:pt idx="0">
                  <c:v>TD.min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Sheet1!$A$122:$A$124</c:f>
              <c:strCache>
                <c:ptCount val="3"/>
                <c:pt idx="0">
                  <c:v>Brown Paper Bakelite</c:v>
                </c:pt>
                <c:pt idx="1">
                  <c:v>Black Paper Bakelite</c:v>
                </c:pt>
                <c:pt idx="2">
                  <c:v>Fabric Bakelite</c:v>
                </c:pt>
              </c:strCache>
            </c:strRef>
          </c:cat>
          <c:val>
            <c:numRef>
              <c:f>Sheet1!$B$122:$B$124</c:f>
              <c:numCache>
                <c:formatCode>General</c:formatCode>
                <c:ptCount val="3"/>
                <c:pt idx="0">
                  <c:v>0.65</c:v>
                </c:pt>
                <c:pt idx="1">
                  <c:v>0.61</c:v>
                </c:pt>
                <c:pt idx="2">
                  <c:v>0.81</c:v>
                </c:pt>
              </c:numCache>
            </c:numRef>
          </c:val>
          <c:smooth val="0"/>
          <c:extLst>
            <c:ext xmlns:c16="http://schemas.microsoft.com/office/drawing/2014/chart" uri="{C3380CC4-5D6E-409C-BE32-E72D297353CC}">
              <c16:uniqueId val="{00000000-BB23-47AD-8A90-28D206F43F90}"/>
            </c:ext>
          </c:extLst>
        </c:ser>
        <c:ser>
          <c:idx val="1"/>
          <c:order val="1"/>
          <c:tx>
            <c:strRef>
              <c:f>Sheet1!$C$121</c:f>
              <c:strCache>
                <c:ptCount val="1"/>
                <c:pt idx="0">
                  <c:v>TD.avg</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Sheet1!$A$122:$A$124</c:f>
              <c:strCache>
                <c:ptCount val="3"/>
                <c:pt idx="0">
                  <c:v>Brown Paper Bakelite</c:v>
                </c:pt>
                <c:pt idx="1">
                  <c:v>Black Paper Bakelite</c:v>
                </c:pt>
                <c:pt idx="2">
                  <c:v>Fabric Bakelite</c:v>
                </c:pt>
              </c:strCache>
            </c:strRef>
          </c:cat>
          <c:val>
            <c:numRef>
              <c:f>Sheet1!$C$122:$C$124</c:f>
              <c:numCache>
                <c:formatCode>General</c:formatCode>
                <c:ptCount val="3"/>
                <c:pt idx="0">
                  <c:v>0.72</c:v>
                </c:pt>
                <c:pt idx="1">
                  <c:v>0.73099999999999998</c:v>
                </c:pt>
                <c:pt idx="2">
                  <c:v>0.94099999999999995</c:v>
                </c:pt>
              </c:numCache>
            </c:numRef>
          </c:val>
          <c:smooth val="0"/>
          <c:extLst>
            <c:ext xmlns:c16="http://schemas.microsoft.com/office/drawing/2014/chart" uri="{C3380CC4-5D6E-409C-BE32-E72D297353CC}">
              <c16:uniqueId val="{00000001-BB23-47AD-8A90-28D206F43F90}"/>
            </c:ext>
          </c:extLst>
        </c:ser>
        <c:ser>
          <c:idx val="2"/>
          <c:order val="2"/>
          <c:tx>
            <c:strRef>
              <c:f>Sheet1!$D$121</c:f>
              <c:strCache>
                <c:ptCount val="1"/>
                <c:pt idx="0">
                  <c:v>TD.max</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Sheet1!$A$122:$A$124</c:f>
              <c:strCache>
                <c:ptCount val="3"/>
                <c:pt idx="0">
                  <c:v>Brown Paper Bakelite</c:v>
                </c:pt>
                <c:pt idx="1">
                  <c:v>Black Paper Bakelite</c:v>
                </c:pt>
                <c:pt idx="2">
                  <c:v>Fabric Bakelite</c:v>
                </c:pt>
              </c:strCache>
            </c:strRef>
          </c:cat>
          <c:val>
            <c:numRef>
              <c:f>Sheet1!$D$122:$D$124</c:f>
              <c:numCache>
                <c:formatCode>General</c:formatCode>
                <c:ptCount val="3"/>
                <c:pt idx="0">
                  <c:v>0.81</c:v>
                </c:pt>
                <c:pt idx="1">
                  <c:v>0.89</c:v>
                </c:pt>
                <c:pt idx="2">
                  <c:v>1.17</c:v>
                </c:pt>
              </c:numCache>
            </c:numRef>
          </c:val>
          <c:smooth val="0"/>
          <c:extLst>
            <c:ext xmlns:c16="http://schemas.microsoft.com/office/drawing/2014/chart" uri="{C3380CC4-5D6E-409C-BE32-E72D297353CC}">
              <c16:uniqueId val="{00000002-BB23-47AD-8A90-28D206F43F90}"/>
            </c:ext>
          </c:extLst>
        </c:ser>
        <c:ser>
          <c:idx val="3"/>
          <c:order val="3"/>
          <c:tx>
            <c:strRef>
              <c:f>Sheet1!$E$121</c:f>
              <c:strCache>
                <c:ptCount val="1"/>
                <c:pt idx="0">
                  <c:v>TS</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Sheet1!$A$122:$A$124</c:f>
              <c:strCache>
                <c:ptCount val="3"/>
                <c:pt idx="0">
                  <c:v>Brown Paper Bakelite</c:v>
                </c:pt>
                <c:pt idx="1">
                  <c:v>Black Paper Bakelite</c:v>
                </c:pt>
                <c:pt idx="2">
                  <c:v>Fabric Bakelite</c:v>
                </c:pt>
              </c:strCache>
            </c:strRef>
          </c:cat>
          <c:val>
            <c:numRef>
              <c:f>Sheet1!$E$122:$E$124</c:f>
              <c:numCache>
                <c:formatCode>General</c:formatCode>
                <c:ptCount val="3"/>
                <c:pt idx="0">
                  <c:v>2.4500000000000002</c:v>
                </c:pt>
                <c:pt idx="1">
                  <c:v>2.58</c:v>
                </c:pt>
                <c:pt idx="2">
                  <c:v>2.88</c:v>
                </c:pt>
              </c:numCache>
            </c:numRef>
          </c:val>
          <c:smooth val="0"/>
          <c:extLst>
            <c:ext xmlns:c16="http://schemas.microsoft.com/office/drawing/2014/chart" uri="{C3380CC4-5D6E-409C-BE32-E72D297353CC}">
              <c16:uniqueId val="{00000003-BB23-47AD-8A90-28D206F43F90}"/>
            </c:ext>
          </c:extLst>
        </c:ser>
        <c:ser>
          <c:idx val="4"/>
          <c:order val="4"/>
          <c:tx>
            <c:strRef>
              <c:f>Sheet1!$F$121</c:f>
              <c:strCache>
                <c:ptCount val="1"/>
                <c:pt idx="0">
                  <c:v>TF.min</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Sheet1!$A$122:$A$124</c:f>
              <c:strCache>
                <c:ptCount val="3"/>
                <c:pt idx="0">
                  <c:v>Brown Paper Bakelite</c:v>
                </c:pt>
                <c:pt idx="1">
                  <c:v>Black Paper Bakelite</c:v>
                </c:pt>
                <c:pt idx="2">
                  <c:v>Fabric Bakelite</c:v>
                </c:pt>
              </c:strCache>
            </c:strRef>
          </c:cat>
          <c:val>
            <c:numRef>
              <c:f>Sheet1!$F$122:$F$124</c:f>
              <c:numCache>
                <c:formatCode>General</c:formatCode>
                <c:ptCount val="3"/>
                <c:pt idx="0">
                  <c:v>3.96</c:v>
                </c:pt>
                <c:pt idx="1">
                  <c:v>4.1100000000000003</c:v>
                </c:pt>
                <c:pt idx="2">
                  <c:v>4.41</c:v>
                </c:pt>
              </c:numCache>
            </c:numRef>
          </c:val>
          <c:smooth val="0"/>
          <c:extLst>
            <c:ext xmlns:c16="http://schemas.microsoft.com/office/drawing/2014/chart" uri="{C3380CC4-5D6E-409C-BE32-E72D297353CC}">
              <c16:uniqueId val="{00000004-BB23-47AD-8A90-28D206F43F90}"/>
            </c:ext>
          </c:extLst>
        </c:ser>
        <c:ser>
          <c:idx val="5"/>
          <c:order val="5"/>
          <c:tx>
            <c:strRef>
              <c:f>Sheet1!$G$121</c:f>
              <c:strCache>
                <c:ptCount val="1"/>
                <c:pt idx="0">
                  <c:v>TF.avg</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Sheet1!$A$122:$A$124</c:f>
              <c:strCache>
                <c:ptCount val="3"/>
                <c:pt idx="0">
                  <c:v>Brown Paper Bakelite</c:v>
                </c:pt>
                <c:pt idx="1">
                  <c:v>Black Paper Bakelite</c:v>
                </c:pt>
                <c:pt idx="2">
                  <c:v>Fabric Bakelite</c:v>
                </c:pt>
              </c:strCache>
            </c:strRef>
          </c:cat>
          <c:val>
            <c:numRef>
              <c:f>Sheet1!$G$122:$G$124</c:f>
              <c:numCache>
                <c:formatCode>General</c:formatCode>
                <c:ptCount val="3"/>
                <c:pt idx="0">
                  <c:v>4.12</c:v>
                </c:pt>
                <c:pt idx="1">
                  <c:v>4.45</c:v>
                </c:pt>
                <c:pt idx="2">
                  <c:v>4.8499999999999996</c:v>
                </c:pt>
              </c:numCache>
            </c:numRef>
          </c:val>
          <c:smooth val="0"/>
          <c:extLst>
            <c:ext xmlns:c16="http://schemas.microsoft.com/office/drawing/2014/chart" uri="{C3380CC4-5D6E-409C-BE32-E72D297353CC}">
              <c16:uniqueId val="{00000005-BB23-47AD-8A90-28D206F43F90}"/>
            </c:ext>
          </c:extLst>
        </c:ser>
        <c:ser>
          <c:idx val="6"/>
          <c:order val="6"/>
          <c:tx>
            <c:strRef>
              <c:f>Sheet1!$H$121</c:f>
              <c:strCache>
                <c:ptCount val="1"/>
                <c:pt idx="0">
                  <c:v>TF.max</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Sheet1!$A$122:$A$124</c:f>
              <c:strCache>
                <c:ptCount val="3"/>
                <c:pt idx="0">
                  <c:v>Brown Paper Bakelite</c:v>
                </c:pt>
                <c:pt idx="1">
                  <c:v>Black Paper Bakelite</c:v>
                </c:pt>
                <c:pt idx="2">
                  <c:v>Fabric Bakelite</c:v>
                </c:pt>
              </c:strCache>
            </c:strRef>
          </c:cat>
          <c:val>
            <c:numRef>
              <c:f>Sheet1!$H$122:$H$124</c:f>
              <c:numCache>
                <c:formatCode>General</c:formatCode>
                <c:ptCount val="3"/>
                <c:pt idx="0">
                  <c:v>4.32</c:v>
                </c:pt>
                <c:pt idx="1">
                  <c:v>4.87</c:v>
                </c:pt>
                <c:pt idx="2">
                  <c:v>5.3</c:v>
                </c:pt>
              </c:numCache>
            </c:numRef>
          </c:val>
          <c:smooth val="0"/>
          <c:extLst>
            <c:ext xmlns:c16="http://schemas.microsoft.com/office/drawing/2014/chart" uri="{C3380CC4-5D6E-409C-BE32-E72D297353CC}">
              <c16:uniqueId val="{00000006-BB23-47AD-8A90-28D206F43F90}"/>
            </c:ext>
          </c:extLst>
        </c:ser>
        <c:ser>
          <c:idx val="7"/>
          <c:order val="7"/>
          <c:tx>
            <c:strRef>
              <c:f>Sheet1!$I$121</c:f>
              <c:strCache>
                <c:ptCount val="1"/>
                <c:pt idx="0">
                  <c:v>F/D.avg</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strRef>
              <c:f>Sheet1!$A$122:$A$124</c:f>
              <c:strCache>
                <c:ptCount val="3"/>
                <c:pt idx="0">
                  <c:v>Brown Paper Bakelite</c:v>
                </c:pt>
                <c:pt idx="1">
                  <c:v>Black Paper Bakelite</c:v>
                </c:pt>
                <c:pt idx="2">
                  <c:v>Fabric Bakelite</c:v>
                </c:pt>
              </c:strCache>
            </c:strRef>
          </c:cat>
          <c:val>
            <c:numRef>
              <c:f>Sheet1!$I$122:$I$124</c:f>
              <c:numCache>
                <c:formatCode>General</c:formatCode>
                <c:ptCount val="3"/>
                <c:pt idx="0">
                  <c:v>5.8360000000000003</c:v>
                </c:pt>
                <c:pt idx="1">
                  <c:v>6.1280000000000001</c:v>
                </c:pt>
                <c:pt idx="2">
                  <c:v>5.1849999999999996</c:v>
                </c:pt>
              </c:numCache>
            </c:numRef>
          </c:val>
          <c:smooth val="0"/>
          <c:extLst>
            <c:ext xmlns:c16="http://schemas.microsoft.com/office/drawing/2014/chart" uri="{C3380CC4-5D6E-409C-BE32-E72D297353CC}">
              <c16:uniqueId val="{00000007-BB23-47AD-8A90-28D206F43F90}"/>
            </c:ext>
          </c:extLst>
        </c:ser>
        <c:dLbls>
          <c:showLegendKey val="0"/>
          <c:showVal val="0"/>
          <c:showCatName val="0"/>
          <c:showSerName val="0"/>
          <c:showPercent val="0"/>
          <c:showBubbleSize val="0"/>
        </c:dLbls>
        <c:marker val="1"/>
        <c:smooth val="0"/>
        <c:axId val="642123296"/>
        <c:axId val="642119032"/>
      </c:lineChart>
      <c:catAx>
        <c:axId val="6421232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2119032"/>
        <c:crosses val="autoZero"/>
        <c:auto val="1"/>
        <c:lblAlgn val="ctr"/>
        <c:lblOffset val="100"/>
        <c:noMultiLvlLbl val="0"/>
      </c:catAx>
      <c:valAx>
        <c:axId val="642119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Torque(N.m)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2123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extLst/>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IN" sz="2800" b="1" i="0" baseline="0" dirty="0">
                <a:solidFill>
                  <a:srgbClr val="FFFF00"/>
                </a:solidFill>
                <a:effectLst/>
              </a:rPr>
              <a:t>Trends over 3 Materials under 131 N load(3.6mm drill Holes)</a:t>
            </a:r>
            <a:endParaRPr lang="en-IN" sz="2000" dirty="0">
              <a:solidFill>
                <a:srgbClr val="FFFF00"/>
              </a:solidFill>
              <a:effectLst/>
            </a:endParaRPr>
          </a:p>
        </c:rich>
      </c:tx>
      <c:layout>
        <c:manualLayout>
          <c:xMode val="edge"/>
          <c:yMode val="edge"/>
          <c:x val="0.12451620051681694"/>
          <c:y val="5.03946367408646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1200229751734291"/>
          <c:y val="0.15756396159939468"/>
          <c:w val="0.86202980824280817"/>
          <c:h val="0.63868819607008565"/>
        </c:manualLayout>
      </c:layout>
      <c:lineChart>
        <c:grouping val="standard"/>
        <c:varyColors val="0"/>
        <c:ser>
          <c:idx val="0"/>
          <c:order val="0"/>
          <c:tx>
            <c:strRef>
              <c:f>Sheet1!$A$146</c:f>
              <c:strCache>
                <c:ptCount val="1"/>
                <c:pt idx="0">
                  <c:v>Brown Paper Bakelite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Sheet1!$B$145:$I$145</c:f>
              <c:strCache>
                <c:ptCount val="8"/>
                <c:pt idx="0">
                  <c:v>TD.min</c:v>
                </c:pt>
                <c:pt idx="1">
                  <c:v>TD.avg</c:v>
                </c:pt>
                <c:pt idx="2">
                  <c:v>TD.max</c:v>
                </c:pt>
                <c:pt idx="3">
                  <c:v>TS</c:v>
                </c:pt>
                <c:pt idx="4">
                  <c:v>TF.min</c:v>
                </c:pt>
                <c:pt idx="5">
                  <c:v>TF.avg</c:v>
                </c:pt>
                <c:pt idx="6">
                  <c:v>TF.max</c:v>
                </c:pt>
                <c:pt idx="7">
                  <c:v>F/D.avg</c:v>
                </c:pt>
              </c:strCache>
            </c:strRef>
          </c:cat>
          <c:val>
            <c:numRef>
              <c:f>Sheet1!$B$146:$I$146</c:f>
              <c:numCache>
                <c:formatCode>General</c:formatCode>
                <c:ptCount val="8"/>
                <c:pt idx="0">
                  <c:v>0.57999999999999996</c:v>
                </c:pt>
                <c:pt idx="1">
                  <c:v>0.65400000000000003</c:v>
                </c:pt>
                <c:pt idx="2">
                  <c:v>0.72</c:v>
                </c:pt>
                <c:pt idx="3">
                  <c:v>2.19</c:v>
                </c:pt>
                <c:pt idx="4">
                  <c:v>3.57</c:v>
                </c:pt>
                <c:pt idx="5">
                  <c:v>3.7050000000000001</c:v>
                </c:pt>
                <c:pt idx="6">
                  <c:v>3.79</c:v>
                </c:pt>
                <c:pt idx="7">
                  <c:v>5.7</c:v>
                </c:pt>
              </c:numCache>
            </c:numRef>
          </c:val>
          <c:smooth val="0"/>
          <c:extLst>
            <c:ext xmlns:c16="http://schemas.microsoft.com/office/drawing/2014/chart" uri="{C3380CC4-5D6E-409C-BE32-E72D297353CC}">
              <c16:uniqueId val="{00000000-1C0C-4801-A219-EED8E60CB2FD}"/>
            </c:ext>
          </c:extLst>
        </c:ser>
        <c:ser>
          <c:idx val="1"/>
          <c:order val="1"/>
          <c:tx>
            <c:strRef>
              <c:f>Sheet1!$A$147</c:f>
              <c:strCache>
                <c:ptCount val="1"/>
                <c:pt idx="0">
                  <c:v>Black Paper Bakelite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Sheet1!$B$145:$I$145</c:f>
              <c:strCache>
                <c:ptCount val="8"/>
                <c:pt idx="0">
                  <c:v>TD.min</c:v>
                </c:pt>
                <c:pt idx="1">
                  <c:v>TD.avg</c:v>
                </c:pt>
                <c:pt idx="2">
                  <c:v>TD.max</c:v>
                </c:pt>
                <c:pt idx="3">
                  <c:v>TS</c:v>
                </c:pt>
                <c:pt idx="4">
                  <c:v>TF.min</c:v>
                </c:pt>
                <c:pt idx="5">
                  <c:v>TF.avg</c:v>
                </c:pt>
                <c:pt idx="6">
                  <c:v>TF.max</c:v>
                </c:pt>
                <c:pt idx="7">
                  <c:v>F/D.avg</c:v>
                </c:pt>
              </c:strCache>
            </c:strRef>
          </c:cat>
          <c:val>
            <c:numRef>
              <c:f>Sheet1!$B$147:$I$147</c:f>
              <c:numCache>
                <c:formatCode>General</c:formatCode>
                <c:ptCount val="8"/>
                <c:pt idx="0">
                  <c:v>0.6</c:v>
                </c:pt>
                <c:pt idx="1">
                  <c:v>0.70399999999999996</c:v>
                </c:pt>
                <c:pt idx="2">
                  <c:v>0.77</c:v>
                </c:pt>
                <c:pt idx="3">
                  <c:v>2.34</c:v>
                </c:pt>
                <c:pt idx="4">
                  <c:v>3.58</c:v>
                </c:pt>
                <c:pt idx="5">
                  <c:v>4</c:v>
                </c:pt>
                <c:pt idx="6">
                  <c:v>4.41</c:v>
                </c:pt>
                <c:pt idx="7">
                  <c:v>5.7080000000000002</c:v>
                </c:pt>
              </c:numCache>
            </c:numRef>
          </c:val>
          <c:smooth val="0"/>
          <c:extLst>
            <c:ext xmlns:c16="http://schemas.microsoft.com/office/drawing/2014/chart" uri="{C3380CC4-5D6E-409C-BE32-E72D297353CC}">
              <c16:uniqueId val="{00000001-1C0C-4801-A219-EED8E60CB2FD}"/>
            </c:ext>
          </c:extLst>
        </c:ser>
        <c:ser>
          <c:idx val="2"/>
          <c:order val="2"/>
          <c:tx>
            <c:strRef>
              <c:f>Sheet1!$A$148</c:f>
              <c:strCache>
                <c:ptCount val="1"/>
                <c:pt idx="0">
                  <c:v>Fabric Bakelite</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Sheet1!$B$145:$I$145</c:f>
              <c:strCache>
                <c:ptCount val="8"/>
                <c:pt idx="0">
                  <c:v>TD.min</c:v>
                </c:pt>
                <c:pt idx="1">
                  <c:v>TD.avg</c:v>
                </c:pt>
                <c:pt idx="2">
                  <c:v>TD.max</c:v>
                </c:pt>
                <c:pt idx="3">
                  <c:v>TS</c:v>
                </c:pt>
                <c:pt idx="4">
                  <c:v>TF.min</c:v>
                </c:pt>
                <c:pt idx="5">
                  <c:v>TF.avg</c:v>
                </c:pt>
                <c:pt idx="6">
                  <c:v>TF.max</c:v>
                </c:pt>
                <c:pt idx="7">
                  <c:v>F/D.avg</c:v>
                </c:pt>
              </c:strCache>
            </c:strRef>
          </c:cat>
          <c:val>
            <c:numRef>
              <c:f>Sheet1!$B$148:$I$148</c:f>
              <c:numCache>
                <c:formatCode>General</c:formatCode>
                <c:ptCount val="8"/>
                <c:pt idx="0">
                  <c:v>0.73</c:v>
                </c:pt>
                <c:pt idx="1">
                  <c:v>0.84599999999999997</c:v>
                </c:pt>
                <c:pt idx="2">
                  <c:v>0.97</c:v>
                </c:pt>
                <c:pt idx="3">
                  <c:v>2.23</c:v>
                </c:pt>
                <c:pt idx="4">
                  <c:v>3.36</c:v>
                </c:pt>
                <c:pt idx="5">
                  <c:v>3.641</c:v>
                </c:pt>
                <c:pt idx="6">
                  <c:v>3.92</c:v>
                </c:pt>
                <c:pt idx="7">
                  <c:v>4.3310000000000004</c:v>
                </c:pt>
              </c:numCache>
            </c:numRef>
          </c:val>
          <c:smooth val="0"/>
          <c:extLst>
            <c:ext xmlns:c16="http://schemas.microsoft.com/office/drawing/2014/chart" uri="{C3380CC4-5D6E-409C-BE32-E72D297353CC}">
              <c16:uniqueId val="{00000002-1C0C-4801-A219-EED8E60CB2FD}"/>
            </c:ext>
          </c:extLst>
        </c:ser>
        <c:dLbls>
          <c:showLegendKey val="0"/>
          <c:showVal val="0"/>
          <c:showCatName val="0"/>
          <c:showSerName val="0"/>
          <c:showPercent val="0"/>
          <c:showBubbleSize val="0"/>
        </c:dLbls>
        <c:marker val="1"/>
        <c:smooth val="0"/>
        <c:axId val="642123296"/>
        <c:axId val="642119032"/>
      </c:lineChart>
      <c:catAx>
        <c:axId val="6421232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IN"/>
                  <a:t>Title</a:t>
                </a:r>
              </a:p>
            </c:rich>
          </c:tx>
          <c:layout>
            <c:manualLayout>
              <c:xMode val="edge"/>
              <c:yMode val="edge"/>
              <c:x val="0.45078981805744539"/>
              <c:y val="0.8495489584072261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42119032"/>
        <c:crosses val="autoZero"/>
        <c:auto val="1"/>
        <c:lblAlgn val="ctr"/>
        <c:lblOffset val="100"/>
        <c:noMultiLvlLbl val="0"/>
      </c:catAx>
      <c:valAx>
        <c:axId val="642119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IN"/>
                  <a:t>Torque(N.m)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42123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zero"/>
    <c:showDLblsOverMax val="0"/>
    <c:extLst/>
  </c:chart>
  <c:spPr>
    <a:solidFill>
      <a:sysClr val="windowText" lastClr="000000"/>
    </a:solidFill>
    <a:ln>
      <a:noFill/>
    </a:ln>
    <a:effectLst/>
  </c:spPr>
  <c:txPr>
    <a:bodyPr/>
    <a:lstStyle/>
    <a:p>
      <a:pPr>
        <a:defRPr baseline="0">
          <a:solidFill>
            <a:schemeClr val="bg1"/>
          </a:solidFill>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u="none">
                <a:solidFill>
                  <a:schemeClr val="tx1"/>
                </a:solidFill>
              </a:rPr>
              <a:t>Trends over</a:t>
            </a:r>
            <a:r>
              <a:rPr lang="en-IN" b="1" u="none" baseline="0">
                <a:solidFill>
                  <a:schemeClr val="tx1"/>
                </a:solidFill>
              </a:rPr>
              <a:t> Material under 131 N load(3.7mm drill Holes)</a:t>
            </a:r>
            <a:endParaRPr lang="en-IN" b="1" u="none">
              <a:solidFill>
                <a:schemeClr val="tx1"/>
              </a:solidFill>
            </a:endParaRPr>
          </a:p>
        </c:rich>
      </c:tx>
      <c:layout>
        <c:manualLayout>
          <c:xMode val="edge"/>
          <c:yMode val="edge"/>
          <c:x val="0.22625172984047023"/>
          <c:y val="3.632567252549232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389384573474853"/>
          <c:y val="0.16033659655766619"/>
          <c:w val="0.86202980824280817"/>
          <c:h val="0.63868819607008565"/>
        </c:manualLayout>
      </c:layout>
      <c:lineChart>
        <c:grouping val="standard"/>
        <c:varyColors val="0"/>
        <c:ser>
          <c:idx val="0"/>
          <c:order val="0"/>
          <c:tx>
            <c:strRef>
              <c:f>Sheet1!$B$145</c:f>
              <c:strCache>
                <c:ptCount val="1"/>
                <c:pt idx="0">
                  <c:v>TD.min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Sheet1!$A$146:$A$148</c:f>
              <c:strCache>
                <c:ptCount val="3"/>
                <c:pt idx="0">
                  <c:v>Brown Paper Bakelite</c:v>
                </c:pt>
                <c:pt idx="1">
                  <c:v>Black Paper Bakelite</c:v>
                </c:pt>
                <c:pt idx="2">
                  <c:v>Fabric Bakelite</c:v>
                </c:pt>
              </c:strCache>
            </c:strRef>
          </c:cat>
          <c:val>
            <c:numRef>
              <c:f>Sheet1!$B$146:$B$148</c:f>
              <c:numCache>
                <c:formatCode>General</c:formatCode>
                <c:ptCount val="3"/>
                <c:pt idx="0">
                  <c:v>0.57999999999999996</c:v>
                </c:pt>
                <c:pt idx="1">
                  <c:v>0.6</c:v>
                </c:pt>
                <c:pt idx="2">
                  <c:v>0.73</c:v>
                </c:pt>
              </c:numCache>
            </c:numRef>
          </c:val>
          <c:smooth val="0"/>
          <c:extLst>
            <c:ext xmlns:c16="http://schemas.microsoft.com/office/drawing/2014/chart" uri="{C3380CC4-5D6E-409C-BE32-E72D297353CC}">
              <c16:uniqueId val="{00000000-7048-4220-925A-F5534BE9AD8E}"/>
            </c:ext>
          </c:extLst>
        </c:ser>
        <c:ser>
          <c:idx val="1"/>
          <c:order val="1"/>
          <c:tx>
            <c:strRef>
              <c:f>Sheet1!$C$145</c:f>
              <c:strCache>
                <c:ptCount val="1"/>
                <c:pt idx="0">
                  <c:v>TD.avg</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Sheet1!$A$146:$A$148</c:f>
              <c:strCache>
                <c:ptCount val="3"/>
                <c:pt idx="0">
                  <c:v>Brown Paper Bakelite</c:v>
                </c:pt>
                <c:pt idx="1">
                  <c:v>Black Paper Bakelite</c:v>
                </c:pt>
                <c:pt idx="2">
                  <c:v>Fabric Bakelite</c:v>
                </c:pt>
              </c:strCache>
            </c:strRef>
          </c:cat>
          <c:val>
            <c:numRef>
              <c:f>Sheet1!$C$146:$C$148</c:f>
              <c:numCache>
                <c:formatCode>General</c:formatCode>
                <c:ptCount val="3"/>
                <c:pt idx="0">
                  <c:v>0.65400000000000003</c:v>
                </c:pt>
                <c:pt idx="1">
                  <c:v>0.70399999999999996</c:v>
                </c:pt>
                <c:pt idx="2">
                  <c:v>0.84599999999999997</c:v>
                </c:pt>
              </c:numCache>
            </c:numRef>
          </c:val>
          <c:smooth val="0"/>
          <c:extLst>
            <c:ext xmlns:c16="http://schemas.microsoft.com/office/drawing/2014/chart" uri="{C3380CC4-5D6E-409C-BE32-E72D297353CC}">
              <c16:uniqueId val="{00000001-7048-4220-925A-F5534BE9AD8E}"/>
            </c:ext>
          </c:extLst>
        </c:ser>
        <c:ser>
          <c:idx val="2"/>
          <c:order val="2"/>
          <c:tx>
            <c:strRef>
              <c:f>Sheet1!$D$145</c:f>
              <c:strCache>
                <c:ptCount val="1"/>
                <c:pt idx="0">
                  <c:v>TD.max</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Sheet1!$A$146:$A$148</c:f>
              <c:strCache>
                <c:ptCount val="3"/>
                <c:pt idx="0">
                  <c:v>Brown Paper Bakelite</c:v>
                </c:pt>
                <c:pt idx="1">
                  <c:v>Black Paper Bakelite</c:v>
                </c:pt>
                <c:pt idx="2">
                  <c:v>Fabric Bakelite</c:v>
                </c:pt>
              </c:strCache>
            </c:strRef>
          </c:cat>
          <c:val>
            <c:numRef>
              <c:f>Sheet1!$D$146:$D$148</c:f>
              <c:numCache>
                <c:formatCode>General</c:formatCode>
                <c:ptCount val="3"/>
                <c:pt idx="0">
                  <c:v>0.72</c:v>
                </c:pt>
                <c:pt idx="1">
                  <c:v>0.77</c:v>
                </c:pt>
                <c:pt idx="2">
                  <c:v>0.97</c:v>
                </c:pt>
              </c:numCache>
            </c:numRef>
          </c:val>
          <c:smooth val="0"/>
          <c:extLst>
            <c:ext xmlns:c16="http://schemas.microsoft.com/office/drawing/2014/chart" uri="{C3380CC4-5D6E-409C-BE32-E72D297353CC}">
              <c16:uniqueId val="{00000002-7048-4220-925A-F5534BE9AD8E}"/>
            </c:ext>
          </c:extLst>
        </c:ser>
        <c:ser>
          <c:idx val="3"/>
          <c:order val="3"/>
          <c:tx>
            <c:strRef>
              <c:f>Sheet1!$E$145</c:f>
              <c:strCache>
                <c:ptCount val="1"/>
                <c:pt idx="0">
                  <c:v>TS</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Sheet1!$A$146:$A$148</c:f>
              <c:strCache>
                <c:ptCount val="3"/>
                <c:pt idx="0">
                  <c:v>Brown Paper Bakelite</c:v>
                </c:pt>
                <c:pt idx="1">
                  <c:v>Black Paper Bakelite</c:v>
                </c:pt>
                <c:pt idx="2">
                  <c:v>Fabric Bakelite</c:v>
                </c:pt>
              </c:strCache>
            </c:strRef>
          </c:cat>
          <c:val>
            <c:numRef>
              <c:f>Sheet1!$E$146:$E$148</c:f>
              <c:numCache>
                <c:formatCode>General</c:formatCode>
                <c:ptCount val="3"/>
                <c:pt idx="0">
                  <c:v>2.19</c:v>
                </c:pt>
                <c:pt idx="1">
                  <c:v>2.34</c:v>
                </c:pt>
                <c:pt idx="2">
                  <c:v>2.23</c:v>
                </c:pt>
              </c:numCache>
            </c:numRef>
          </c:val>
          <c:smooth val="0"/>
          <c:extLst>
            <c:ext xmlns:c16="http://schemas.microsoft.com/office/drawing/2014/chart" uri="{C3380CC4-5D6E-409C-BE32-E72D297353CC}">
              <c16:uniqueId val="{00000003-7048-4220-925A-F5534BE9AD8E}"/>
            </c:ext>
          </c:extLst>
        </c:ser>
        <c:ser>
          <c:idx val="4"/>
          <c:order val="4"/>
          <c:tx>
            <c:strRef>
              <c:f>Sheet1!$F$145</c:f>
              <c:strCache>
                <c:ptCount val="1"/>
                <c:pt idx="0">
                  <c:v>TF.min</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Sheet1!$A$146:$A$148</c:f>
              <c:strCache>
                <c:ptCount val="3"/>
                <c:pt idx="0">
                  <c:v>Brown Paper Bakelite</c:v>
                </c:pt>
                <c:pt idx="1">
                  <c:v>Black Paper Bakelite</c:v>
                </c:pt>
                <c:pt idx="2">
                  <c:v>Fabric Bakelite</c:v>
                </c:pt>
              </c:strCache>
            </c:strRef>
          </c:cat>
          <c:val>
            <c:numRef>
              <c:f>Sheet1!$F$146:$F$148</c:f>
              <c:numCache>
                <c:formatCode>General</c:formatCode>
                <c:ptCount val="3"/>
                <c:pt idx="0">
                  <c:v>3.57</c:v>
                </c:pt>
                <c:pt idx="1">
                  <c:v>3.58</c:v>
                </c:pt>
                <c:pt idx="2">
                  <c:v>3.36</c:v>
                </c:pt>
              </c:numCache>
            </c:numRef>
          </c:val>
          <c:smooth val="0"/>
          <c:extLst>
            <c:ext xmlns:c16="http://schemas.microsoft.com/office/drawing/2014/chart" uri="{C3380CC4-5D6E-409C-BE32-E72D297353CC}">
              <c16:uniqueId val="{00000004-7048-4220-925A-F5534BE9AD8E}"/>
            </c:ext>
          </c:extLst>
        </c:ser>
        <c:ser>
          <c:idx val="5"/>
          <c:order val="5"/>
          <c:tx>
            <c:strRef>
              <c:f>Sheet1!$G$145</c:f>
              <c:strCache>
                <c:ptCount val="1"/>
                <c:pt idx="0">
                  <c:v>TF.avg</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Sheet1!$A$146:$A$148</c:f>
              <c:strCache>
                <c:ptCount val="3"/>
                <c:pt idx="0">
                  <c:v>Brown Paper Bakelite</c:v>
                </c:pt>
                <c:pt idx="1">
                  <c:v>Black Paper Bakelite</c:v>
                </c:pt>
                <c:pt idx="2">
                  <c:v>Fabric Bakelite</c:v>
                </c:pt>
              </c:strCache>
            </c:strRef>
          </c:cat>
          <c:val>
            <c:numRef>
              <c:f>Sheet1!$G$146:$G$148</c:f>
              <c:numCache>
                <c:formatCode>General</c:formatCode>
                <c:ptCount val="3"/>
                <c:pt idx="0">
                  <c:v>3.7050000000000001</c:v>
                </c:pt>
                <c:pt idx="1">
                  <c:v>4</c:v>
                </c:pt>
                <c:pt idx="2">
                  <c:v>3.641</c:v>
                </c:pt>
              </c:numCache>
            </c:numRef>
          </c:val>
          <c:smooth val="0"/>
          <c:extLst>
            <c:ext xmlns:c16="http://schemas.microsoft.com/office/drawing/2014/chart" uri="{C3380CC4-5D6E-409C-BE32-E72D297353CC}">
              <c16:uniqueId val="{00000005-7048-4220-925A-F5534BE9AD8E}"/>
            </c:ext>
          </c:extLst>
        </c:ser>
        <c:ser>
          <c:idx val="6"/>
          <c:order val="6"/>
          <c:tx>
            <c:strRef>
              <c:f>Sheet1!$H$145</c:f>
              <c:strCache>
                <c:ptCount val="1"/>
                <c:pt idx="0">
                  <c:v>TF.max</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Sheet1!$A$146:$A$148</c:f>
              <c:strCache>
                <c:ptCount val="3"/>
                <c:pt idx="0">
                  <c:v>Brown Paper Bakelite</c:v>
                </c:pt>
                <c:pt idx="1">
                  <c:v>Black Paper Bakelite</c:v>
                </c:pt>
                <c:pt idx="2">
                  <c:v>Fabric Bakelite</c:v>
                </c:pt>
              </c:strCache>
            </c:strRef>
          </c:cat>
          <c:val>
            <c:numRef>
              <c:f>Sheet1!$H$146:$H$148</c:f>
              <c:numCache>
                <c:formatCode>General</c:formatCode>
                <c:ptCount val="3"/>
                <c:pt idx="0">
                  <c:v>3.79</c:v>
                </c:pt>
                <c:pt idx="1">
                  <c:v>4.41</c:v>
                </c:pt>
                <c:pt idx="2">
                  <c:v>3.92</c:v>
                </c:pt>
              </c:numCache>
            </c:numRef>
          </c:val>
          <c:smooth val="0"/>
          <c:extLst>
            <c:ext xmlns:c16="http://schemas.microsoft.com/office/drawing/2014/chart" uri="{C3380CC4-5D6E-409C-BE32-E72D297353CC}">
              <c16:uniqueId val="{00000006-7048-4220-925A-F5534BE9AD8E}"/>
            </c:ext>
          </c:extLst>
        </c:ser>
        <c:ser>
          <c:idx val="7"/>
          <c:order val="7"/>
          <c:tx>
            <c:strRef>
              <c:f>Sheet1!$I$145</c:f>
              <c:strCache>
                <c:ptCount val="1"/>
                <c:pt idx="0">
                  <c:v>F/D.avg</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strRef>
              <c:f>Sheet1!$A$146:$A$148</c:f>
              <c:strCache>
                <c:ptCount val="3"/>
                <c:pt idx="0">
                  <c:v>Brown Paper Bakelite</c:v>
                </c:pt>
                <c:pt idx="1">
                  <c:v>Black Paper Bakelite</c:v>
                </c:pt>
                <c:pt idx="2">
                  <c:v>Fabric Bakelite</c:v>
                </c:pt>
              </c:strCache>
            </c:strRef>
          </c:cat>
          <c:val>
            <c:numRef>
              <c:f>Sheet1!$I$146:$I$148</c:f>
              <c:numCache>
                <c:formatCode>General</c:formatCode>
                <c:ptCount val="3"/>
                <c:pt idx="0">
                  <c:v>5.7</c:v>
                </c:pt>
                <c:pt idx="1">
                  <c:v>5.7080000000000002</c:v>
                </c:pt>
                <c:pt idx="2">
                  <c:v>4.3310000000000004</c:v>
                </c:pt>
              </c:numCache>
            </c:numRef>
          </c:val>
          <c:smooth val="0"/>
          <c:extLst>
            <c:ext xmlns:c16="http://schemas.microsoft.com/office/drawing/2014/chart" uri="{C3380CC4-5D6E-409C-BE32-E72D297353CC}">
              <c16:uniqueId val="{00000007-7048-4220-925A-F5534BE9AD8E}"/>
            </c:ext>
          </c:extLst>
        </c:ser>
        <c:dLbls>
          <c:showLegendKey val="0"/>
          <c:showVal val="0"/>
          <c:showCatName val="0"/>
          <c:showSerName val="0"/>
          <c:showPercent val="0"/>
          <c:showBubbleSize val="0"/>
        </c:dLbls>
        <c:marker val="1"/>
        <c:smooth val="0"/>
        <c:axId val="642123296"/>
        <c:axId val="642119032"/>
      </c:lineChart>
      <c:catAx>
        <c:axId val="6421232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2119032"/>
        <c:crosses val="autoZero"/>
        <c:auto val="1"/>
        <c:lblAlgn val="ctr"/>
        <c:lblOffset val="100"/>
        <c:noMultiLvlLbl val="0"/>
      </c:catAx>
      <c:valAx>
        <c:axId val="642119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Torque(N.m)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2123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extLst/>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IN"/>
              <a:t>Trends over Material under 131 N load (3.6mm drill Holes)</a:t>
            </a:r>
          </a:p>
        </c:rich>
      </c:tx>
      <c:layout>
        <c:manualLayout>
          <c:xMode val="edge"/>
          <c:yMode val="edge"/>
          <c:x val="0.12505375339774072"/>
          <c:y val="5.551429542255230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1200229751734291"/>
          <c:y val="6.8517709496302773E-2"/>
          <c:w val="0.88799768314487904"/>
          <c:h val="0.72773462992627114"/>
        </c:manualLayout>
      </c:layout>
      <c:lineChart>
        <c:grouping val="standard"/>
        <c:varyColors val="0"/>
        <c:ser>
          <c:idx val="0"/>
          <c:order val="0"/>
          <c:tx>
            <c:strRef>
              <c:f>Sheet1!$A$122</c:f>
              <c:strCache>
                <c:ptCount val="1"/>
                <c:pt idx="0">
                  <c:v>Brown Paper Bakelite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Sheet1!$B$121:$I$121</c:f>
              <c:strCache>
                <c:ptCount val="8"/>
                <c:pt idx="0">
                  <c:v>TD.min</c:v>
                </c:pt>
                <c:pt idx="1">
                  <c:v>TD.avg</c:v>
                </c:pt>
                <c:pt idx="2">
                  <c:v>TD.max</c:v>
                </c:pt>
                <c:pt idx="3">
                  <c:v>TS</c:v>
                </c:pt>
                <c:pt idx="4">
                  <c:v>TF.min</c:v>
                </c:pt>
                <c:pt idx="5">
                  <c:v>TF.avg</c:v>
                </c:pt>
                <c:pt idx="6">
                  <c:v>TF.max</c:v>
                </c:pt>
                <c:pt idx="7">
                  <c:v>F/D.avg</c:v>
                </c:pt>
              </c:strCache>
            </c:strRef>
          </c:cat>
          <c:val>
            <c:numRef>
              <c:f>Sheet1!$B$122:$I$122</c:f>
              <c:numCache>
                <c:formatCode>General</c:formatCode>
                <c:ptCount val="8"/>
                <c:pt idx="0">
                  <c:v>0.65</c:v>
                </c:pt>
                <c:pt idx="1">
                  <c:v>0.72</c:v>
                </c:pt>
                <c:pt idx="2">
                  <c:v>0.81</c:v>
                </c:pt>
                <c:pt idx="3">
                  <c:v>2.4500000000000002</c:v>
                </c:pt>
                <c:pt idx="4">
                  <c:v>3.96</c:v>
                </c:pt>
                <c:pt idx="5">
                  <c:v>4.12</c:v>
                </c:pt>
                <c:pt idx="6">
                  <c:v>4.32</c:v>
                </c:pt>
                <c:pt idx="7">
                  <c:v>5.8360000000000003</c:v>
                </c:pt>
              </c:numCache>
            </c:numRef>
          </c:val>
          <c:smooth val="0"/>
          <c:extLst>
            <c:ext xmlns:c16="http://schemas.microsoft.com/office/drawing/2014/chart" uri="{C3380CC4-5D6E-409C-BE32-E72D297353CC}">
              <c16:uniqueId val="{00000000-82DE-4FFE-8EF3-600FAB2B0F9D}"/>
            </c:ext>
          </c:extLst>
        </c:ser>
        <c:ser>
          <c:idx val="1"/>
          <c:order val="1"/>
          <c:tx>
            <c:strRef>
              <c:f>Sheet1!$A$123</c:f>
              <c:strCache>
                <c:ptCount val="1"/>
                <c:pt idx="0">
                  <c:v>Black Paper Bakelite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Sheet1!$B$121:$I$121</c:f>
              <c:strCache>
                <c:ptCount val="8"/>
                <c:pt idx="0">
                  <c:v>TD.min</c:v>
                </c:pt>
                <c:pt idx="1">
                  <c:v>TD.avg</c:v>
                </c:pt>
                <c:pt idx="2">
                  <c:v>TD.max</c:v>
                </c:pt>
                <c:pt idx="3">
                  <c:v>TS</c:v>
                </c:pt>
                <c:pt idx="4">
                  <c:v>TF.min</c:v>
                </c:pt>
                <c:pt idx="5">
                  <c:v>TF.avg</c:v>
                </c:pt>
                <c:pt idx="6">
                  <c:v>TF.max</c:v>
                </c:pt>
                <c:pt idx="7">
                  <c:v>F/D.avg</c:v>
                </c:pt>
              </c:strCache>
            </c:strRef>
          </c:cat>
          <c:val>
            <c:numRef>
              <c:f>Sheet1!$B$123:$I$123</c:f>
              <c:numCache>
                <c:formatCode>General</c:formatCode>
                <c:ptCount val="8"/>
                <c:pt idx="0">
                  <c:v>0.61</c:v>
                </c:pt>
                <c:pt idx="1">
                  <c:v>0.73099999999999998</c:v>
                </c:pt>
                <c:pt idx="2">
                  <c:v>0.89</c:v>
                </c:pt>
                <c:pt idx="3">
                  <c:v>2.58</c:v>
                </c:pt>
                <c:pt idx="4">
                  <c:v>4.1100000000000003</c:v>
                </c:pt>
                <c:pt idx="5">
                  <c:v>4.45</c:v>
                </c:pt>
                <c:pt idx="6">
                  <c:v>4.87</c:v>
                </c:pt>
                <c:pt idx="7">
                  <c:v>6.1280000000000001</c:v>
                </c:pt>
              </c:numCache>
            </c:numRef>
          </c:val>
          <c:smooth val="0"/>
          <c:extLst>
            <c:ext xmlns:c16="http://schemas.microsoft.com/office/drawing/2014/chart" uri="{C3380CC4-5D6E-409C-BE32-E72D297353CC}">
              <c16:uniqueId val="{00000001-82DE-4FFE-8EF3-600FAB2B0F9D}"/>
            </c:ext>
          </c:extLst>
        </c:ser>
        <c:ser>
          <c:idx val="2"/>
          <c:order val="2"/>
          <c:tx>
            <c:strRef>
              <c:f>Sheet1!$A$124</c:f>
              <c:strCache>
                <c:ptCount val="1"/>
                <c:pt idx="0">
                  <c:v>Fabric Bakelite</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Sheet1!$B$121:$I$121</c:f>
              <c:strCache>
                <c:ptCount val="8"/>
                <c:pt idx="0">
                  <c:v>TD.min</c:v>
                </c:pt>
                <c:pt idx="1">
                  <c:v>TD.avg</c:v>
                </c:pt>
                <c:pt idx="2">
                  <c:v>TD.max</c:v>
                </c:pt>
                <c:pt idx="3">
                  <c:v>TS</c:v>
                </c:pt>
                <c:pt idx="4">
                  <c:v>TF.min</c:v>
                </c:pt>
                <c:pt idx="5">
                  <c:v>TF.avg</c:v>
                </c:pt>
                <c:pt idx="6">
                  <c:v>TF.max</c:v>
                </c:pt>
                <c:pt idx="7">
                  <c:v>F/D.avg</c:v>
                </c:pt>
              </c:strCache>
            </c:strRef>
          </c:cat>
          <c:val>
            <c:numRef>
              <c:f>Sheet1!$B$124:$I$124</c:f>
              <c:numCache>
                <c:formatCode>General</c:formatCode>
                <c:ptCount val="8"/>
                <c:pt idx="0">
                  <c:v>0.81</c:v>
                </c:pt>
                <c:pt idx="1">
                  <c:v>0.94099999999999995</c:v>
                </c:pt>
                <c:pt idx="2">
                  <c:v>1.17</c:v>
                </c:pt>
                <c:pt idx="3">
                  <c:v>2.88</c:v>
                </c:pt>
                <c:pt idx="4">
                  <c:v>4.41</c:v>
                </c:pt>
                <c:pt idx="5">
                  <c:v>4.8499999999999996</c:v>
                </c:pt>
                <c:pt idx="6">
                  <c:v>5.3</c:v>
                </c:pt>
                <c:pt idx="7">
                  <c:v>5.1849999999999996</c:v>
                </c:pt>
              </c:numCache>
            </c:numRef>
          </c:val>
          <c:smooth val="0"/>
          <c:extLst>
            <c:ext xmlns:c16="http://schemas.microsoft.com/office/drawing/2014/chart" uri="{C3380CC4-5D6E-409C-BE32-E72D297353CC}">
              <c16:uniqueId val="{00000002-82DE-4FFE-8EF3-600FAB2B0F9D}"/>
            </c:ext>
          </c:extLst>
        </c:ser>
        <c:dLbls>
          <c:showLegendKey val="0"/>
          <c:showVal val="0"/>
          <c:showCatName val="0"/>
          <c:showSerName val="0"/>
          <c:showPercent val="0"/>
          <c:showBubbleSize val="0"/>
        </c:dLbls>
        <c:marker val="1"/>
        <c:smooth val="0"/>
        <c:axId val="642123296"/>
        <c:axId val="642119032"/>
      </c:lineChart>
      <c:catAx>
        <c:axId val="6421232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IN"/>
                  <a:t>Title</a:t>
                </a:r>
              </a:p>
            </c:rich>
          </c:tx>
          <c:layout>
            <c:manualLayout>
              <c:xMode val="edge"/>
              <c:yMode val="edge"/>
              <c:x val="0.45078981805744539"/>
              <c:y val="0.8495489584072261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42119032"/>
        <c:crosses val="autoZero"/>
        <c:auto val="1"/>
        <c:lblAlgn val="ctr"/>
        <c:lblOffset val="100"/>
        <c:noMultiLvlLbl val="0"/>
      </c:catAx>
      <c:valAx>
        <c:axId val="642119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IN"/>
                  <a:t>Torque(N.m)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42123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zero"/>
    <c:showDLblsOverMax val="0"/>
    <c:extLst/>
  </c:chart>
  <c:spPr>
    <a:solidFill>
      <a:sysClr val="windowText" lastClr="000000"/>
    </a:solidFill>
    <a:ln>
      <a:noFill/>
    </a:ln>
    <a:effectLst/>
  </c:spPr>
  <c:txPr>
    <a:bodyPr/>
    <a:lstStyle/>
    <a:p>
      <a:pPr>
        <a:defRPr baseline="0">
          <a:solidFill>
            <a:schemeClr val="bg1"/>
          </a:solidFill>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50E8C-2689-4B15-B826-80064E9C0C1C}" type="datetimeFigureOut">
              <a:rPr lang="en-US" smtClean="0"/>
              <a:t>11/30/2021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94154B-F4A3-483A-917E-306EE56506CE}" type="slidenum">
              <a:rPr lang="en-US" smtClean="0"/>
              <a:t>‹#›</a:t>
            </a:fld>
            <a:endParaRPr lang="en-US" dirty="0"/>
          </a:p>
        </p:txBody>
      </p:sp>
    </p:spTree>
    <p:extLst>
      <p:ext uri="{BB962C8B-B14F-4D97-AF65-F5344CB8AC3E}">
        <p14:creationId xmlns:p14="http://schemas.microsoft.com/office/powerpoint/2010/main" val="3891243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randviewresearch.com/industry-analysis/epoxy-resins-marke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cfi.iitm.ac.in/wordpres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cfi.iitm.ac.in/raftar/views/sponsors.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VEyJ4maBrkg#action=share"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www.anveshak.tea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394154B-F4A3-483A-917E-306EE56506CE}" type="slidenum">
              <a:rPr lang="en-US" smtClean="0"/>
              <a:t>5</a:t>
            </a:fld>
            <a:endParaRPr lang="en-US" dirty="0"/>
          </a:p>
        </p:txBody>
      </p:sp>
    </p:spTree>
    <p:extLst>
      <p:ext uri="{BB962C8B-B14F-4D97-AF65-F5344CB8AC3E}">
        <p14:creationId xmlns:p14="http://schemas.microsoft.com/office/powerpoint/2010/main" val="329891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https://www.grandviewresearch.com/industry-analysis/epoxy-resins-market</a:t>
            </a:r>
            <a:r>
              <a:rPr lang="en-IN" dirty="0"/>
              <a:t> (source)</a:t>
            </a:r>
          </a:p>
        </p:txBody>
      </p:sp>
      <p:sp>
        <p:nvSpPr>
          <p:cNvPr id="4" name="Slide Number Placeholder 3"/>
          <p:cNvSpPr>
            <a:spLocks noGrp="1"/>
          </p:cNvSpPr>
          <p:nvPr>
            <p:ph type="sldNum" sz="quarter" idx="5"/>
          </p:nvPr>
        </p:nvSpPr>
        <p:spPr/>
        <p:txBody>
          <a:bodyPr/>
          <a:lstStyle/>
          <a:p>
            <a:fld id="{0394154B-F4A3-483A-917E-306EE56506CE}" type="slidenum">
              <a:rPr lang="en-US" smtClean="0"/>
              <a:t>13</a:t>
            </a:fld>
            <a:endParaRPr lang="en-US" dirty="0"/>
          </a:p>
        </p:txBody>
      </p:sp>
    </p:spTree>
    <p:extLst>
      <p:ext uri="{BB962C8B-B14F-4D97-AF65-F5344CB8AC3E}">
        <p14:creationId xmlns:p14="http://schemas.microsoft.com/office/powerpoint/2010/main" val="1469973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394154B-F4A3-483A-917E-306EE56506CE}" type="slidenum">
              <a:rPr lang="en-US" smtClean="0"/>
              <a:t>18</a:t>
            </a:fld>
            <a:endParaRPr lang="en-US" dirty="0"/>
          </a:p>
        </p:txBody>
      </p:sp>
    </p:spTree>
    <p:extLst>
      <p:ext uri="{BB962C8B-B14F-4D97-AF65-F5344CB8AC3E}">
        <p14:creationId xmlns:p14="http://schemas.microsoft.com/office/powerpoint/2010/main" val="4221462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394154B-F4A3-483A-917E-306EE56506CE}" type="slidenum">
              <a:rPr lang="en-US" smtClean="0"/>
              <a:t>44</a:t>
            </a:fld>
            <a:endParaRPr lang="en-US" dirty="0"/>
          </a:p>
        </p:txBody>
      </p:sp>
    </p:spTree>
    <p:extLst>
      <p:ext uri="{BB962C8B-B14F-4D97-AF65-F5344CB8AC3E}">
        <p14:creationId xmlns:p14="http://schemas.microsoft.com/office/powerpoint/2010/main" val="1888982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http://cfi.iitm.ac.in/wordpress/</a:t>
            </a:r>
            <a:endParaRPr lang="en-IN" dirty="0"/>
          </a:p>
          <a:p>
            <a:endParaRPr lang="en-IN" dirty="0"/>
          </a:p>
        </p:txBody>
      </p:sp>
      <p:sp>
        <p:nvSpPr>
          <p:cNvPr id="4" name="Slide Number Placeholder 3"/>
          <p:cNvSpPr>
            <a:spLocks noGrp="1"/>
          </p:cNvSpPr>
          <p:nvPr>
            <p:ph type="sldNum" sz="quarter" idx="5"/>
          </p:nvPr>
        </p:nvSpPr>
        <p:spPr/>
        <p:txBody>
          <a:bodyPr/>
          <a:lstStyle/>
          <a:p>
            <a:fld id="{0394154B-F4A3-483A-917E-306EE56506CE}" type="slidenum">
              <a:rPr lang="en-US" smtClean="0"/>
              <a:t>45</a:t>
            </a:fld>
            <a:endParaRPr lang="en-US" dirty="0"/>
          </a:p>
        </p:txBody>
      </p:sp>
    </p:spTree>
    <p:extLst>
      <p:ext uri="{BB962C8B-B14F-4D97-AF65-F5344CB8AC3E}">
        <p14:creationId xmlns:p14="http://schemas.microsoft.com/office/powerpoint/2010/main" val="2494998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http://cfi.iitm.ac.in/raftar/views/sponsors.html</a:t>
            </a:r>
            <a:endParaRPr lang="en-IN" dirty="0"/>
          </a:p>
          <a:p>
            <a:endParaRPr lang="en-IN" dirty="0"/>
          </a:p>
        </p:txBody>
      </p:sp>
      <p:sp>
        <p:nvSpPr>
          <p:cNvPr id="4" name="Slide Number Placeholder 3"/>
          <p:cNvSpPr>
            <a:spLocks noGrp="1"/>
          </p:cNvSpPr>
          <p:nvPr>
            <p:ph type="sldNum" sz="quarter" idx="5"/>
          </p:nvPr>
        </p:nvSpPr>
        <p:spPr/>
        <p:txBody>
          <a:bodyPr/>
          <a:lstStyle/>
          <a:p>
            <a:fld id="{0394154B-F4A3-483A-917E-306EE56506CE}" type="slidenum">
              <a:rPr lang="en-US" smtClean="0"/>
              <a:t>46</a:t>
            </a:fld>
            <a:endParaRPr lang="en-US" dirty="0"/>
          </a:p>
        </p:txBody>
      </p:sp>
    </p:spTree>
    <p:extLst>
      <p:ext uri="{BB962C8B-B14F-4D97-AF65-F5344CB8AC3E}">
        <p14:creationId xmlns:p14="http://schemas.microsoft.com/office/powerpoint/2010/main" val="3595701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https://www.youtube.com/watch?v=VEyJ4maBrkg#action=share</a:t>
            </a:r>
            <a:endParaRPr lang="en-IN" dirty="0"/>
          </a:p>
          <a:p>
            <a:r>
              <a:rPr lang="en-IN" dirty="0">
                <a:hlinkClick r:id="rId4"/>
              </a:rPr>
              <a:t>http://www.anveshak.team/</a:t>
            </a:r>
            <a:endParaRPr lang="en-IN" dirty="0"/>
          </a:p>
          <a:p>
            <a:endParaRPr lang="en-IN" dirty="0"/>
          </a:p>
        </p:txBody>
      </p:sp>
      <p:sp>
        <p:nvSpPr>
          <p:cNvPr id="4" name="Slide Number Placeholder 3"/>
          <p:cNvSpPr>
            <a:spLocks noGrp="1"/>
          </p:cNvSpPr>
          <p:nvPr>
            <p:ph type="sldNum" sz="quarter" idx="5"/>
          </p:nvPr>
        </p:nvSpPr>
        <p:spPr/>
        <p:txBody>
          <a:bodyPr/>
          <a:lstStyle/>
          <a:p>
            <a:fld id="{0394154B-F4A3-483A-917E-306EE56506CE}" type="slidenum">
              <a:rPr lang="en-US" smtClean="0"/>
              <a:t>47</a:t>
            </a:fld>
            <a:endParaRPr lang="en-US" dirty="0"/>
          </a:p>
        </p:txBody>
      </p:sp>
    </p:spTree>
    <p:extLst>
      <p:ext uri="{BB962C8B-B14F-4D97-AF65-F5344CB8AC3E}">
        <p14:creationId xmlns:p14="http://schemas.microsoft.com/office/powerpoint/2010/main" val="2707389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1FB8A62-DCE9-4436-9813-08E79A925A23}" type="datetime1">
              <a:rPr lang="en-US" smtClean="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5E7F13-71B8-4E89-9805-DA65EBFE4E21}" type="datetime1">
              <a:rPr lang="en-US" smtClean="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94F798-4536-418F-AF46-E7615AACEFFE}" type="datetime1">
              <a:rPr lang="en-US" smtClean="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5B916B1-B68C-4957-AE0B-93441D9E3D2F}" type="datetime1">
              <a:rPr lang="en-US" smtClean="0"/>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E64BFA5-A92D-41C0-B87E-588E162B4D01}" type="datetime1">
              <a:rPr lang="en-US" smtClean="0"/>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6EDBA82-64E2-4933-AD0E-2A0A12EEC9DB}" type="datetime1">
              <a:rPr lang="en-US" smtClean="0"/>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B3C782-30F3-4353-A7EC-A4019AF6CF86}" type="datetime1">
              <a:rPr lang="en-US" smtClean="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DC2840-3F9A-41D5-88D3-AF4A12202226}" type="datetime1">
              <a:rPr lang="en-US" smtClean="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AE9BF7-07DF-409E-B752-2C7FF3C69342}" type="datetime1">
              <a:rPr lang="en-US" smtClean="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878DD4-B65A-4D2E-BBD5-ED45F05FDBDE}" type="datetime1">
              <a:rPr lang="en-US" smtClean="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F24808-1E67-42D6-909C-FFD2C25166CD}" type="datetime1">
              <a:rPr lang="en-US" smtClean="0"/>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40FC86-635A-4D7D-B975-7D2311E38442}" type="datetime1">
              <a:rPr lang="en-US" smtClean="0"/>
              <a:t>11/30/2021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C2A4C6A-45FD-4202-953C-8BAC2B3505A4}" type="datetime1">
              <a:rPr lang="en-US" smtClean="0"/>
              <a:t>11/30/2021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01E0CF-6B8F-49E5-98A1-A47C358284A1}" type="datetime1">
              <a:rPr lang="en-US" smtClean="0"/>
              <a:t>11/30/2021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A5BE61-E0C4-4540-89B0-D647AC89119E}" type="datetime1">
              <a:rPr lang="en-US" smtClean="0"/>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DCBBA7-94F5-4632-977F-A069F5B4DE45}" type="datetime1">
              <a:rPr lang="en-US" smtClean="0"/>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A32D190-7243-461F-A783-93D8A78C031A}" type="datetime1">
              <a:rPr lang="en-US" smtClean="0"/>
              <a:t>11/30/2021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9.xml"/><Relationship Id="rId5" Type="http://schemas.openxmlformats.org/officeDocument/2006/relationships/chart" Target="../charts/chart4.xml"/><Relationship Id="rId4" Type="http://schemas.openxmlformats.org/officeDocument/2006/relationships/chart" Target="../charts/char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7.xml"/><Relationship Id="rId5" Type="http://schemas.openxmlformats.org/officeDocument/2006/relationships/chart" Target="../charts/chart12.xml"/><Relationship Id="rId4" Type="http://schemas.openxmlformats.org/officeDocument/2006/relationships/chart" Target="../charts/char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jpg"/></Relationships>
</file>

<file path=ppt/slides/_rels/slide4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7.jpg"/><Relationship Id="rId4" Type="http://schemas.openxmlformats.org/officeDocument/2006/relationships/image" Target="../media/image4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gi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FA94DED7-0A28-4AD9-8747-E94113225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65" name="Rectangle 64">
            <a:extLst>
              <a:ext uri="{FF2B5EF4-FFF2-40B4-BE49-F238E27FC236}">
                <a16:creationId xmlns:a16="http://schemas.microsoft.com/office/drawing/2014/main" id="{6F175609-91A3-416E-BC3D-7548FDE02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7" name="Rectangle 66">
            <a:extLst>
              <a:ext uri="{FF2B5EF4-FFF2-40B4-BE49-F238E27FC236}">
                <a16:creationId xmlns:a16="http://schemas.microsoft.com/office/drawing/2014/main" id="{9A3B0D54-9DF0-4FF8-A0AA-B4234DF35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95E423F-7192-4CEF-A3DE-67A5D88963FC}"/>
              </a:ext>
            </a:extLst>
          </p:cNvPr>
          <p:cNvSpPr>
            <a:spLocks noGrp="1"/>
          </p:cNvSpPr>
          <p:nvPr>
            <p:ph type="ctrTitle"/>
          </p:nvPr>
        </p:nvSpPr>
        <p:spPr>
          <a:xfrm>
            <a:off x="540279" y="1795849"/>
            <a:ext cx="3778870" cy="3114818"/>
          </a:xfrm>
        </p:spPr>
        <p:txBody>
          <a:bodyPr>
            <a:normAutofit/>
          </a:bodyPr>
          <a:lstStyle/>
          <a:p>
            <a:pPr algn="ctr"/>
            <a:r>
              <a:rPr lang="en-US" sz="4000" dirty="0">
                <a:solidFill>
                  <a:srgbClr val="FEFFFF"/>
                </a:solidFill>
                <a:latin typeface="BankGothic Md BT" panose="020B0807020203060204" pitchFamily="34" charset="0"/>
              </a:rPr>
              <a:t>Summer Industrial Internship</a:t>
            </a:r>
          </a:p>
        </p:txBody>
      </p:sp>
      <p:pic>
        <p:nvPicPr>
          <p:cNvPr id="7" name="Picture 6" descr="A close up of abstract drawing of downtown buildings">
            <a:extLst>
              <a:ext uri="{FF2B5EF4-FFF2-40B4-BE49-F238E27FC236}">
                <a16:creationId xmlns:a16="http://schemas.microsoft.com/office/drawing/2014/main" id="{9E8E76DD-36CE-456F-AE4B-0CA05DD4A062}"/>
              </a:ext>
            </a:extLst>
          </p:cNvPr>
          <p:cNvPicPr>
            <a:picLocks noChangeAspect="1"/>
          </p:cNvPicPr>
          <p:nvPr/>
        </p:nvPicPr>
        <p:blipFill rotWithShape="1">
          <a:blip r:embed="rId2"/>
          <a:srcRect l="23282" t="24102" r="20509"/>
          <a:stretch/>
        </p:blipFill>
        <p:spPr>
          <a:xfrm>
            <a:off x="4639732" y="10"/>
            <a:ext cx="7552267" cy="6857990"/>
          </a:xfrm>
          <a:prstGeom prst="rect">
            <a:avLst/>
          </a:prstGeom>
        </p:spPr>
      </p:pic>
      <p:sp>
        <p:nvSpPr>
          <p:cNvPr id="69" name="Freeform 5">
            <a:extLst>
              <a:ext uri="{FF2B5EF4-FFF2-40B4-BE49-F238E27FC236}">
                <a16:creationId xmlns:a16="http://schemas.microsoft.com/office/drawing/2014/main" id="{64D236DE-BD07-488F-B236-DDEEFFF72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Subtitle 2">
            <a:extLst>
              <a:ext uri="{FF2B5EF4-FFF2-40B4-BE49-F238E27FC236}">
                <a16:creationId xmlns:a16="http://schemas.microsoft.com/office/drawing/2014/main" id="{18F4C5B9-7CE7-4198-A777-E8552CCFF3A6}"/>
              </a:ext>
            </a:extLst>
          </p:cNvPr>
          <p:cNvSpPr>
            <a:spLocks noGrp="1"/>
          </p:cNvSpPr>
          <p:nvPr>
            <p:ph type="subTitle" idx="1"/>
          </p:nvPr>
        </p:nvSpPr>
        <p:spPr>
          <a:xfrm>
            <a:off x="540279" y="5189400"/>
            <a:ext cx="3778870" cy="544260"/>
          </a:xfrm>
        </p:spPr>
        <p:txBody>
          <a:bodyPr anchor="ctr">
            <a:normAutofit/>
          </a:bodyPr>
          <a:lstStyle/>
          <a:p>
            <a:pPr algn="ctr"/>
            <a:r>
              <a:rPr lang="en-US" sz="1600" dirty="0">
                <a:solidFill>
                  <a:srgbClr val="FEFFFF"/>
                </a:solidFill>
              </a:rPr>
              <a:t>ABHINAV AZAD |ED17B001</a:t>
            </a:r>
          </a:p>
        </p:txBody>
      </p:sp>
      <p:pic>
        <p:nvPicPr>
          <p:cNvPr id="5" name="Picture 4">
            <a:extLst>
              <a:ext uri="{FF2B5EF4-FFF2-40B4-BE49-F238E27FC236}">
                <a16:creationId xmlns:a16="http://schemas.microsoft.com/office/drawing/2014/main" id="{25F84ACC-1D8B-405E-B404-662463944E48}"/>
              </a:ext>
            </a:extLst>
          </p:cNvPr>
          <p:cNvPicPr>
            <a:picLocks noChangeAspect="1"/>
          </p:cNvPicPr>
          <p:nvPr/>
        </p:nvPicPr>
        <p:blipFill>
          <a:blip r:embed="rId3"/>
          <a:stretch>
            <a:fillRect/>
          </a:stretch>
        </p:blipFill>
        <p:spPr>
          <a:xfrm>
            <a:off x="5305595" y="-594341"/>
            <a:ext cx="6217494" cy="3497340"/>
          </a:xfrm>
          <a:prstGeom prst="rect">
            <a:avLst/>
          </a:prstGeom>
        </p:spPr>
      </p:pic>
      <p:pic>
        <p:nvPicPr>
          <p:cNvPr id="12" name="Picture 11">
            <a:extLst>
              <a:ext uri="{FF2B5EF4-FFF2-40B4-BE49-F238E27FC236}">
                <a16:creationId xmlns:a16="http://schemas.microsoft.com/office/drawing/2014/main" id="{C81403E4-BF93-4213-B793-4C9AD4FE4A13}"/>
              </a:ext>
            </a:extLst>
          </p:cNvPr>
          <p:cNvPicPr/>
          <p:nvPr/>
        </p:nvPicPr>
        <p:blipFill rotWithShape="1">
          <a:blip r:embed="rId4">
            <a:extLst>
              <a:ext uri="{28A0092B-C50C-407E-A947-70E740481C1C}">
                <a14:useLocalDpi xmlns:a14="http://schemas.microsoft.com/office/drawing/2010/main" val="0"/>
              </a:ext>
            </a:extLst>
          </a:blip>
          <a:srcRect b="24172"/>
          <a:stretch/>
        </p:blipFill>
        <p:spPr bwMode="auto">
          <a:xfrm>
            <a:off x="223867" y="219531"/>
            <a:ext cx="4209754" cy="2839848"/>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2B1025B8-8D67-4453-8AE9-79B4338EF601}"/>
              </a:ext>
            </a:extLst>
          </p:cNvPr>
          <p:cNvSpPr txBox="1"/>
          <p:nvPr/>
        </p:nvSpPr>
        <p:spPr>
          <a:xfrm>
            <a:off x="9874911" y="5534561"/>
            <a:ext cx="2396338" cy="1323439"/>
          </a:xfrm>
          <a:prstGeom prst="rect">
            <a:avLst/>
          </a:prstGeom>
          <a:noFill/>
        </p:spPr>
        <p:txBody>
          <a:bodyPr wrap="square" rtlCol="0">
            <a:spAutoFit/>
          </a:bodyPr>
          <a:lstStyle/>
          <a:p>
            <a:r>
              <a:rPr lang="en-US" sz="4000" b="1" i="1" spc="300" dirty="0" err="1">
                <a:solidFill>
                  <a:schemeClr val="bg1"/>
                </a:solidFill>
                <a:effectLst>
                  <a:outerShdw blurRad="38100" dist="38100" dir="2700000" algn="tl">
                    <a:srgbClr val="000000">
                      <a:alpha val="43137"/>
                    </a:srgbClr>
                  </a:outerShdw>
                </a:effectLst>
              </a:rPr>
              <a:t>Tsujido</a:t>
            </a:r>
            <a:r>
              <a:rPr lang="en-US" sz="4000" b="1" i="1" spc="300" dirty="0">
                <a:solidFill>
                  <a:schemeClr val="bg1"/>
                </a:solidFill>
                <a:effectLst>
                  <a:outerShdw blurRad="38100" dist="38100" dir="2700000" algn="tl">
                    <a:srgbClr val="000000">
                      <a:alpha val="43137"/>
                    </a:srgbClr>
                  </a:outerShdw>
                </a:effectLst>
              </a:rPr>
              <a:t>,</a:t>
            </a:r>
          </a:p>
          <a:p>
            <a:r>
              <a:rPr lang="en-US" sz="4000" b="1" i="1" spc="300" dirty="0">
                <a:solidFill>
                  <a:schemeClr val="bg1"/>
                </a:solidFill>
                <a:effectLst>
                  <a:outerShdw blurRad="38100" dist="38100" dir="2700000" algn="tl">
                    <a:srgbClr val="000000">
                      <a:alpha val="43137"/>
                    </a:srgbClr>
                  </a:outerShdw>
                </a:effectLst>
              </a:rPr>
              <a:t>Japan</a:t>
            </a:r>
            <a:endParaRPr lang="en-IN" sz="4000" b="1" i="1" spc="300" dirty="0">
              <a:solidFill>
                <a:schemeClr val="bg1"/>
              </a:solidFill>
              <a:effectLst>
                <a:outerShdw blurRad="38100" dist="38100" dir="2700000" algn="tl">
                  <a:srgbClr val="000000">
                    <a:alpha val="43137"/>
                  </a:srgbClr>
                </a:outerShdw>
              </a:effectLst>
            </a:endParaRPr>
          </a:p>
        </p:txBody>
      </p:sp>
      <p:sp>
        <p:nvSpPr>
          <p:cNvPr id="10" name="Rectangle: Rounded Corners 9">
            <a:extLst>
              <a:ext uri="{FF2B5EF4-FFF2-40B4-BE49-F238E27FC236}">
                <a16:creationId xmlns:a16="http://schemas.microsoft.com/office/drawing/2014/main" id="{91CD2562-06C6-4222-9944-A448D00F738B}"/>
              </a:ext>
            </a:extLst>
          </p:cNvPr>
          <p:cNvSpPr/>
          <p:nvPr/>
        </p:nvSpPr>
        <p:spPr>
          <a:xfrm>
            <a:off x="11860567" y="3955002"/>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E402AE67-8DD9-4B0A-9FC9-E4FA4D0AB633}"/>
              </a:ext>
            </a:extLst>
          </p:cNvPr>
          <p:cNvPicPr>
            <a:picLocks noChangeAspect="1"/>
          </p:cNvPicPr>
          <p:nvPr/>
        </p:nvPicPr>
        <p:blipFill rotWithShape="1">
          <a:blip r:embed="rId3"/>
          <a:srcRect l="70855" t="23276" b="11992"/>
          <a:stretch/>
        </p:blipFill>
        <p:spPr>
          <a:xfrm>
            <a:off x="957894" y="-263951"/>
            <a:ext cx="2658940" cy="3321862"/>
          </a:xfrm>
          <a:prstGeom prst="rect">
            <a:avLst/>
          </a:prstGeom>
        </p:spPr>
      </p:pic>
      <p:sp>
        <p:nvSpPr>
          <p:cNvPr id="4" name="TextBox 3">
            <a:extLst>
              <a:ext uri="{FF2B5EF4-FFF2-40B4-BE49-F238E27FC236}">
                <a16:creationId xmlns:a16="http://schemas.microsoft.com/office/drawing/2014/main" id="{7209B4D9-FB8A-4B43-B690-756D72CD8D9A}"/>
              </a:ext>
            </a:extLst>
          </p:cNvPr>
          <p:cNvSpPr txBox="1"/>
          <p:nvPr/>
        </p:nvSpPr>
        <p:spPr>
          <a:xfrm flipH="1">
            <a:off x="352062" y="2534691"/>
            <a:ext cx="4081559" cy="523220"/>
          </a:xfrm>
          <a:prstGeom prst="rect">
            <a:avLst/>
          </a:prstGeom>
          <a:solidFill>
            <a:schemeClr val="bg1"/>
          </a:solidFill>
        </p:spPr>
        <p:txBody>
          <a:bodyPr wrap="square" rtlCol="0">
            <a:spAutoFit/>
          </a:bodyPr>
          <a:lstStyle/>
          <a:p>
            <a:r>
              <a:rPr lang="en-US" sz="2800" b="1" dirty="0">
                <a:solidFill>
                  <a:schemeClr val="accent6">
                    <a:lumMod val="75000"/>
                  </a:schemeClr>
                </a:solidFill>
              </a:rPr>
              <a:t>SAIMA CORPORATION</a:t>
            </a:r>
            <a:endParaRPr lang="en-IN" sz="2800" b="1" dirty="0">
              <a:solidFill>
                <a:schemeClr val="accent6">
                  <a:lumMod val="75000"/>
                </a:schemeClr>
              </a:solidFill>
            </a:endParaRPr>
          </a:p>
        </p:txBody>
      </p:sp>
    </p:spTree>
    <p:extLst>
      <p:ext uri="{BB962C8B-B14F-4D97-AF65-F5344CB8AC3E}">
        <p14:creationId xmlns:p14="http://schemas.microsoft.com/office/powerpoint/2010/main" val="1139014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0612B-386C-4CCB-BFFE-A50CD01F3070}"/>
              </a:ext>
            </a:extLst>
          </p:cNvPr>
          <p:cNvSpPr>
            <a:spLocks noGrp="1"/>
          </p:cNvSpPr>
          <p:nvPr>
            <p:ph type="title"/>
          </p:nvPr>
        </p:nvSpPr>
        <p:spPr>
          <a:xfrm>
            <a:off x="2571457" y="1187777"/>
            <a:ext cx="8915399" cy="2440516"/>
          </a:xfrm>
        </p:spPr>
        <p:txBody>
          <a:bodyPr>
            <a:normAutofit fontScale="90000"/>
          </a:bodyPr>
          <a:lstStyle/>
          <a:p>
            <a:r>
              <a:rPr lang="en-US" dirty="0"/>
              <a:t>It is seen that Bakelite resin has been replaced by </a:t>
            </a:r>
            <a:r>
              <a:rPr lang="en-US" b="1" dirty="0"/>
              <a:t>epoxy</a:t>
            </a:r>
            <a:r>
              <a:rPr lang="en-US" dirty="0"/>
              <a:t> resin in recent times with more reinforcement features embedded in them.</a:t>
            </a:r>
            <a:endParaRPr lang="en-IN" dirty="0"/>
          </a:p>
        </p:txBody>
      </p:sp>
      <p:sp>
        <p:nvSpPr>
          <p:cNvPr id="3" name="Text Placeholder 2">
            <a:extLst>
              <a:ext uri="{FF2B5EF4-FFF2-40B4-BE49-F238E27FC236}">
                <a16:creationId xmlns:a16="http://schemas.microsoft.com/office/drawing/2014/main" id="{BFEF741E-A6C9-4756-ACEA-8FA2E9DCA150}"/>
              </a:ext>
            </a:extLst>
          </p:cNvPr>
          <p:cNvSpPr>
            <a:spLocks noGrp="1"/>
          </p:cNvSpPr>
          <p:nvPr>
            <p:ph type="body" idx="1"/>
          </p:nvPr>
        </p:nvSpPr>
        <p:spPr>
          <a:xfrm>
            <a:off x="2571457" y="4190166"/>
            <a:ext cx="8915399" cy="860400"/>
          </a:xfrm>
        </p:spPr>
        <p:txBody>
          <a:bodyPr/>
          <a:lstStyle/>
          <a:p>
            <a:r>
              <a:rPr lang="en-US" dirty="0"/>
              <a:t>Compared tensile strength matrices, epoxy has higher value than Bakelite too.</a:t>
            </a:r>
            <a:endParaRPr lang="en-IN" dirty="0"/>
          </a:p>
        </p:txBody>
      </p:sp>
    </p:spTree>
    <p:extLst>
      <p:ext uri="{BB962C8B-B14F-4D97-AF65-F5344CB8AC3E}">
        <p14:creationId xmlns:p14="http://schemas.microsoft.com/office/powerpoint/2010/main" val="18847990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9C050-B59B-4A04-9468-8F1A17099348}"/>
              </a:ext>
            </a:extLst>
          </p:cNvPr>
          <p:cNvSpPr>
            <a:spLocks noGrp="1"/>
          </p:cNvSpPr>
          <p:nvPr>
            <p:ph type="title"/>
          </p:nvPr>
        </p:nvSpPr>
        <p:spPr>
          <a:xfrm>
            <a:off x="1944210" y="614684"/>
            <a:ext cx="7101492" cy="867339"/>
          </a:xfrm>
        </p:spPr>
        <p:txBody>
          <a:bodyPr/>
          <a:lstStyle/>
          <a:p>
            <a:r>
              <a:rPr lang="en-US" dirty="0"/>
              <a:t>EPOXY- Market Research</a:t>
            </a:r>
            <a:endParaRPr lang="en-IN" dirty="0"/>
          </a:p>
        </p:txBody>
      </p:sp>
      <p:pic>
        <p:nvPicPr>
          <p:cNvPr id="6" name="Content Placeholder 5">
            <a:extLst>
              <a:ext uri="{FF2B5EF4-FFF2-40B4-BE49-F238E27FC236}">
                <a16:creationId xmlns:a16="http://schemas.microsoft.com/office/drawing/2014/main" id="{172569C7-D36B-4F0B-84A3-24A161330B8B}"/>
              </a:ext>
            </a:extLst>
          </p:cNvPr>
          <p:cNvPicPr>
            <a:picLocks noGrp="1" noChangeAspect="1"/>
          </p:cNvPicPr>
          <p:nvPr>
            <p:ph sz="half" idx="2"/>
          </p:nvPr>
        </p:nvPicPr>
        <p:blipFill>
          <a:blip r:embed="rId2"/>
          <a:stretch>
            <a:fillRect/>
          </a:stretch>
        </p:blipFill>
        <p:spPr>
          <a:xfrm>
            <a:off x="7755211" y="0"/>
            <a:ext cx="4382283" cy="3988562"/>
          </a:xfrm>
        </p:spPr>
      </p:pic>
      <p:pic>
        <p:nvPicPr>
          <p:cNvPr id="8" name="Picture 7">
            <a:extLst>
              <a:ext uri="{FF2B5EF4-FFF2-40B4-BE49-F238E27FC236}">
                <a16:creationId xmlns:a16="http://schemas.microsoft.com/office/drawing/2014/main" id="{0C0E558A-4D91-4E9F-A24C-B5C5C67C6DAF}"/>
              </a:ext>
            </a:extLst>
          </p:cNvPr>
          <p:cNvPicPr>
            <a:picLocks noChangeAspect="1"/>
          </p:cNvPicPr>
          <p:nvPr/>
        </p:nvPicPr>
        <p:blipFill>
          <a:blip r:embed="rId3"/>
          <a:stretch>
            <a:fillRect/>
          </a:stretch>
        </p:blipFill>
        <p:spPr>
          <a:xfrm>
            <a:off x="7703000" y="3988562"/>
            <a:ext cx="4483497" cy="2869438"/>
          </a:xfrm>
          <a:prstGeom prst="rect">
            <a:avLst/>
          </a:prstGeom>
        </p:spPr>
      </p:pic>
      <p:sp>
        <p:nvSpPr>
          <p:cNvPr id="9" name="Content Placeholder 2">
            <a:extLst>
              <a:ext uri="{FF2B5EF4-FFF2-40B4-BE49-F238E27FC236}">
                <a16:creationId xmlns:a16="http://schemas.microsoft.com/office/drawing/2014/main" id="{CE6DB05C-7D4F-4F82-AA6D-8DB5F0AF630E}"/>
              </a:ext>
            </a:extLst>
          </p:cNvPr>
          <p:cNvSpPr txBox="1">
            <a:spLocks/>
          </p:cNvSpPr>
          <p:nvPr/>
        </p:nvSpPr>
        <p:spPr>
          <a:xfrm>
            <a:off x="1944210" y="1523796"/>
            <a:ext cx="5811001" cy="505139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b="1" dirty="0"/>
              <a:t>Low water Absorption, Excels in insulation and heat resistance.</a:t>
            </a:r>
            <a:r>
              <a:rPr lang="en-US" sz="2000" dirty="0"/>
              <a:t> </a:t>
            </a:r>
            <a:endParaRPr lang="en-US" sz="2000" b="1" dirty="0"/>
          </a:p>
          <a:p>
            <a:r>
              <a:rPr lang="en-US" sz="2000" u="sng" dirty="0"/>
              <a:t>USES:</a:t>
            </a:r>
            <a:r>
              <a:rPr lang="en-US" sz="2000" dirty="0"/>
              <a:t>  manufacture of spacers, mechanical barriers, Insulation Plate, Permanent long-term installments.</a:t>
            </a:r>
          </a:p>
          <a:p>
            <a:r>
              <a:rPr lang="en-IN" sz="2000" u="sng" dirty="0"/>
              <a:t>Potential Market</a:t>
            </a:r>
            <a:r>
              <a:rPr lang="en-IN" sz="2000" dirty="0"/>
              <a:t>: </a:t>
            </a:r>
            <a:r>
              <a:rPr lang="en-US" sz="2000" dirty="0"/>
              <a:t>Electronics Industries, Navy, Housing Solutions.</a:t>
            </a:r>
          </a:p>
          <a:p>
            <a:r>
              <a:rPr lang="en-US" sz="2000" u="sng" dirty="0"/>
              <a:t>Disadvantages</a:t>
            </a:r>
            <a:r>
              <a:rPr lang="en-US" sz="2000" b="1" dirty="0">
                <a:effectLst>
                  <a:outerShdw blurRad="38100" dist="38100" dir="2700000" algn="tl">
                    <a:srgbClr val="000000">
                      <a:alpha val="43137"/>
                    </a:srgbClr>
                  </a:outerShdw>
                </a:effectLst>
              </a:rPr>
              <a:t>: Poor machinability</a:t>
            </a:r>
            <a:br>
              <a:rPr lang="en-US" sz="2000" b="1" dirty="0">
                <a:effectLst>
                  <a:outerShdw blurRad="38100" dist="38100" dir="2700000" algn="tl">
                    <a:srgbClr val="000000">
                      <a:alpha val="43137"/>
                    </a:srgbClr>
                  </a:outerShdw>
                </a:effectLst>
              </a:rPr>
            </a:br>
            <a:r>
              <a:rPr lang="en-US" sz="2000" b="1" dirty="0">
                <a:effectLst>
                  <a:outerShdw blurRad="38100" dist="38100" dir="2700000" algn="tl">
                    <a:srgbClr val="000000">
                      <a:alpha val="43137"/>
                    </a:srgbClr>
                  </a:outerShdw>
                </a:effectLst>
              </a:rPr>
              <a:t>                            </a:t>
            </a:r>
            <a:r>
              <a:rPr lang="en-US" sz="2000" dirty="0"/>
              <a:t>(causes cracks)</a:t>
            </a:r>
          </a:p>
          <a:p>
            <a:r>
              <a:rPr lang="en-US" sz="2000" u="sng" dirty="0"/>
              <a:t>Manufacturers/dealers</a:t>
            </a:r>
            <a:r>
              <a:rPr lang="en-US" sz="2000" dirty="0"/>
              <a:t>: Nan </a:t>
            </a:r>
            <a:r>
              <a:rPr lang="en-US" sz="2000" dirty="0" err="1"/>
              <a:t>Ya</a:t>
            </a:r>
            <a:r>
              <a:rPr lang="en-US" sz="2000" dirty="0"/>
              <a:t> Plastic Corporation (Taiwan), Olin (U.S), </a:t>
            </a:r>
            <a:r>
              <a:rPr lang="en-US" sz="2000" dirty="0" err="1"/>
              <a:t>Kukdo</a:t>
            </a:r>
            <a:r>
              <a:rPr lang="en-US" sz="2000" dirty="0"/>
              <a:t> Chemical co limited (Japan),Aditya Birla Chemicals Ltd RISHO, CARBEX, FR4 Materials</a:t>
            </a:r>
          </a:p>
          <a:p>
            <a:endParaRPr lang="en-US" sz="2000" dirty="0"/>
          </a:p>
        </p:txBody>
      </p:sp>
    </p:spTree>
    <p:extLst>
      <p:ext uri="{BB962C8B-B14F-4D97-AF65-F5344CB8AC3E}">
        <p14:creationId xmlns:p14="http://schemas.microsoft.com/office/powerpoint/2010/main" val="37338517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4F46-7F8D-4CFD-A04E-EC3DA95549A0}"/>
              </a:ext>
            </a:extLst>
          </p:cNvPr>
          <p:cNvSpPr>
            <a:spLocks noGrp="1"/>
          </p:cNvSpPr>
          <p:nvPr>
            <p:ph type="title"/>
          </p:nvPr>
        </p:nvSpPr>
        <p:spPr>
          <a:xfrm>
            <a:off x="2707689" y="222114"/>
            <a:ext cx="6332848" cy="389717"/>
          </a:xfrm>
        </p:spPr>
        <p:txBody>
          <a:bodyPr>
            <a:normAutofit fontScale="90000"/>
          </a:bodyPr>
          <a:lstStyle/>
          <a:p>
            <a:r>
              <a:rPr lang="en-US" dirty="0"/>
              <a:t>Properties ~ EPOXY :</a:t>
            </a:r>
            <a:endParaRPr lang="en-IN" dirty="0"/>
          </a:p>
        </p:txBody>
      </p:sp>
      <p:graphicFrame>
        <p:nvGraphicFramePr>
          <p:cNvPr id="7" name="Content Placeholder 6">
            <a:extLst>
              <a:ext uri="{FF2B5EF4-FFF2-40B4-BE49-F238E27FC236}">
                <a16:creationId xmlns:a16="http://schemas.microsoft.com/office/drawing/2014/main" id="{55EA457E-9235-4707-B8C4-C0B7D77B3C5E}"/>
              </a:ext>
            </a:extLst>
          </p:cNvPr>
          <p:cNvGraphicFramePr>
            <a:graphicFrameLocks noGrp="1"/>
          </p:cNvGraphicFramePr>
          <p:nvPr>
            <p:ph sz="half" idx="2"/>
            <p:extLst>
              <p:ext uri="{D42A27DB-BD31-4B8C-83A1-F6EECF244321}">
                <p14:modId xmlns:p14="http://schemas.microsoft.com/office/powerpoint/2010/main" val="3723911126"/>
              </p:ext>
            </p:extLst>
          </p:nvPr>
        </p:nvGraphicFramePr>
        <p:xfrm>
          <a:off x="2707689" y="1198486"/>
          <a:ext cx="8300621" cy="5265624"/>
        </p:xfrm>
        <a:graphic>
          <a:graphicData uri="http://schemas.openxmlformats.org/drawingml/2006/table">
            <a:tbl>
              <a:tblPr>
                <a:tableStyleId>{5C22544A-7EE6-4342-B048-85BDC9FD1C3A}</a:tableStyleId>
              </a:tblPr>
              <a:tblGrid>
                <a:gridCol w="3607318">
                  <a:extLst>
                    <a:ext uri="{9D8B030D-6E8A-4147-A177-3AD203B41FA5}">
                      <a16:colId xmlns:a16="http://schemas.microsoft.com/office/drawing/2014/main" val="950460550"/>
                    </a:ext>
                  </a:extLst>
                </a:gridCol>
                <a:gridCol w="4693303">
                  <a:extLst>
                    <a:ext uri="{9D8B030D-6E8A-4147-A177-3AD203B41FA5}">
                      <a16:colId xmlns:a16="http://schemas.microsoft.com/office/drawing/2014/main" val="3995976589"/>
                    </a:ext>
                  </a:extLst>
                </a:gridCol>
              </a:tblGrid>
              <a:tr h="532703">
                <a:tc>
                  <a:txBody>
                    <a:bodyPr/>
                    <a:lstStyle/>
                    <a:p>
                      <a:pPr algn="ctr" fontAlgn="b"/>
                      <a:r>
                        <a:rPr lang="en-IN" sz="1800" u="none" strike="noStrike" dirty="0">
                          <a:solidFill>
                            <a:schemeClr val="bg1"/>
                          </a:solidFill>
                          <a:effectLst/>
                          <a:latin typeface="Microsoft YaHei" panose="020B0503020204020204" pitchFamily="34" charset="-122"/>
                          <a:ea typeface="Microsoft YaHei" panose="020B0503020204020204" pitchFamily="34" charset="-122"/>
                        </a:rPr>
                        <a:t>Parameters</a:t>
                      </a:r>
                      <a:endParaRPr lang="en-IN" sz="18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4258" marR="4258" marT="4258" marB="0" anchor="b">
                    <a:solidFill>
                      <a:schemeClr val="tx1"/>
                    </a:solidFill>
                  </a:tcPr>
                </a:tc>
                <a:tc>
                  <a:txBody>
                    <a:bodyPr/>
                    <a:lstStyle/>
                    <a:p>
                      <a:pPr algn="ctr" fontAlgn="b"/>
                      <a:r>
                        <a:rPr lang="en-US" sz="1800" b="0" i="0" u="none" strike="noStrike" dirty="0">
                          <a:solidFill>
                            <a:schemeClr val="bg1"/>
                          </a:solidFill>
                          <a:effectLst/>
                          <a:latin typeface="Calibri" panose="020F0502020204030204" pitchFamily="34" charset="0"/>
                        </a:rPr>
                        <a:t>EPOXY</a:t>
                      </a:r>
                      <a:endParaRPr lang="en-IN" sz="1800" b="0" i="0" u="none" strike="noStrike" dirty="0">
                        <a:solidFill>
                          <a:schemeClr val="bg1"/>
                        </a:solidFill>
                        <a:effectLst/>
                        <a:latin typeface="Calibri" panose="020F0502020204030204" pitchFamily="34" charset="0"/>
                      </a:endParaRPr>
                    </a:p>
                  </a:txBody>
                  <a:tcPr marL="7620" marR="7620" marT="7620" marB="0" anchor="b">
                    <a:solidFill>
                      <a:schemeClr val="tx1">
                        <a:lumMod val="95000"/>
                        <a:lumOff val="5000"/>
                      </a:schemeClr>
                    </a:solidFill>
                  </a:tcPr>
                </a:tc>
                <a:extLst>
                  <a:ext uri="{0D108BD9-81ED-4DB2-BD59-A6C34878D82A}">
                    <a16:rowId xmlns:a16="http://schemas.microsoft.com/office/drawing/2014/main" val="1514433527"/>
                  </a:ext>
                </a:extLst>
              </a:tr>
              <a:tr h="658682">
                <a:tc>
                  <a:txBody>
                    <a:bodyPr/>
                    <a:lstStyle/>
                    <a:p>
                      <a:pPr algn="ctr" fontAlgn="b"/>
                      <a:r>
                        <a:rPr lang="en-IN" sz="1600" b="0" i="0" u="none" strike="noStrike" dirty="0">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Density</a:t>
                      </a:r>
                    </a:p>
                    <a:p>
                      <a:pPr algn="ctr" fontAlgn="b"/>
                      <a:endParaRPr lang="en-IN" sz="1600" b="0" i="0" u="none" strike="noStrike" dirty="0">
                        <a:solidFill>
                          <a:srgbClr val="0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a:txBody>
                  <a:tcPr marL="4258" marR="4258" marT="4258" marB="0" anchor="b">
                    <a:solidFill>
                      <a:schemeClr val="accent6">
                        <a:lumMod val="60000"/>
                        <a:lumOff val="40000"/>
                      </a:schemeClr>
                    </a:solidFill>
                  </a:tcPr>
                </a:tc>
                <a:tc>
                  <a:txBody>
                    <a:bodyPr/>
                    <a:lstStyle/>
                    <a:p>
                      <a:pPr algn="ctr" fontAlgn="b"/>
                      <a:r>
                        <a:rPr lang="en-IN" sz="2000" b="0" i="0" u="none" strike="noStrike" dirty="0">
                          <a:solidFill>
                            <a:srgbClr val="000000"/>
                          </a:solidFill>
                          <a:effectLst/>
                          <a:latin typeface="Calibri" panose="020F0502020204030204" pitchFamily="34" charset="0"/>
                        </a:rPr>
                        <a:t>1.8g/cc</a:t>
                      </a:r>
                    </a:p>
                    <a:p>
                      <a:pPr algn="ctr" fontAlgn="b"/>
                      <a:endParaRPr lang="en-IN" sz="2000" b="0" i="0" u="none" strike="noStrike" dirty="0">
                        <a:solidFill>
                          <a:srgbClr val="000000"/>
                        </a:solidFill>
                        <a:effectLst/>
                        <a:latin typeface="Calibri" panose="020F0502020204030204" pitchFamily="34" charset="0"/>
                      </a:endParaRPr>
                    </a:p>
                  </a:txBody>
                  <a:tcPr marL="7620" marR="7620" marT="7620" marB="0" anchor="b">
                    <a:solidFill>
                      <a:schemeClr val="accent5">
                        <a:lumMod val="40000"/>
                        <a:lumOff val="60000"/>
                      </a:schemeClr>
                    </a:solidFill>
                  </a:tcPr>
                </a:tc>
                <a:extLst>
                  <a:ext uri="{0D108BD9-81ED-4DB2-BD59-A6C34878D82A}">
                    <a16:rowId xmlns:a16="http://schemas.microsoft.com/office/drawing/2014/main" val="3794573920"/>
                  </a:ext>
                </a:extLst>
              </a:tr>
              <a:tr h="691000">
                <a:tc>
                  <a:txBody>
                    <a:bodyPr/>
                    <a:lstStyle/>
                    <a:p>
                      <a:pPr algn="ctr" fontAlgn="b"/>
                      <a:r>
                        <a:rPr lang="en-IN" sz="1600" b="0" i="0" u="none" strike="noStrike" dirty="0">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Composition</a:t>
                      </a:r>
                    </a:p>
                    <a:p>
                      <a:pPr algn="ctr" fontAlgn="b"/>
                      <a:endParaRPr lang="en-IN" sz="1600" b="0" i="0" u="none" strike="noStrike" dirty="0">
                        <a:solidFill>
                          <a:srgbClr val="0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a:txBody>
                  <a:tcPr marL="4258" marR="4258" marT="4258" marB="0" anchor="b">
                    <a:solidFill>
                      <a:schemeClr val="accent6">
                        <a:lumMod val="60000"/>
                        <a:lumOff val="40000"/>
                      </a:schemeClr>
                    </a:solidFill>
                  </a:tcPr>
                </a:tc>
                <a:tc>
                  <a:txBody>
                    <a:bodyPr/>
                    <a:lstStyle/>
                    <a:p>
                      <a:pPr algn="ctr" fontAlgn="b"/>
                      <a:r>
                        <a:rPr lang="en-US" sz="2000" b="0" i="0" u="none" strike="noStrike" dirty="0">
                          <a:solidFill>
                            <a:srgbClr val="000000"/>
                          </a:solidFill>
                          <a:effectLst/>
                          <a:latin typeface="Calibri" panose="020F0502020204030204" pitchFamily="34" charset="0"/>
                        </a:rPr>
                        <a:t>Bonded with glass fiber cloth and epoxy resin</a:t>
                      </a:r>
                      <a:br>
                        <a:rPr lang="en-US" sz="2000" b="0" i="0" u="none" strike="noStrike" dirty="0">
                          <a:solidFill>
                            <a:srgbClr val="000000"/>
                          </a:solidFill>
                          <a:effectLst/>
                          <a:latin typeface="Calibri" panose="020F0502020204030204" pitchFamily="34" charset="0"/>
                        </a:rPr>
                      </a:b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5">
                        <a:lumMod val="40000"/>
                        <a:lumOff val="60000"/>
                      </a:schemeClr>
                    </a:solidFill>
                  </a:tcPr>
                </a:tc>
                <a:extLst>
                  <a:ext uri="{0D108BD9-81ED-4DB2-BD59-A6C34878D82A}">
                    <a16:rowId xmlns:a16="http://schemas.microsoft.com/office/drawing/2014/main" val="2218726212"/>
                  </a:ext>
                </a:extLst>
              </a:tr>
              <a:tr h="614222">
                <a:tc>
                  <a:txBody>
                    <a:bodyPr/>
                    <a:lstStyle/>
                    <a:p>
                      <a:pPr algn="ctr" fontAlgn="b"/>
                      <a:r>
                        <a:rPr lang="en-IN" sz="1600" b="0" i="0" u="none" strike="noStrike" dirty="0">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Colour</a:t>
                      </a:r>
                    </a:p>
                    <a:p>
                      <a:pPr algn="ctr" fontAlgn="b"/>
                      <a:endParaRPr lang="en-IN" sz="1600" b="0" i="0" u="none" strike="noStrike" dirty="0">
                        <a:solidFill>
                          <a:srgbClr val="0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a:txBody>
                  <a:tcPr marL="4258" marR="4258" marT="4258" marB="0" anchor="b">
                    <a:solidFill>
                      <a:schemeClr val="accent6">
                        <a:lumMod val="60000"/>
                        <a:lumOff val="40000"/>
                      </a:schemeClr>
                    </a:solidFill>
                  </a:tcPr>
                </a:tc>
                <a:tc>
                  <a:txBody>
                    <a:bodyPr/>
                    <a:lstStyle/>
                    <a:p>
                      <a:pPr algn="ctr" fontAlgn="b"/>
                      <a:r>
                        <a:rPr lang="en-IN" sz="2000" b="0" i="0" u="none" strike="noStrike" dirty="0">
                          <a:solidFill>
                            <a:srgbClr val="000000"/>
                          </a:solidFill>
                          <a:effectLst/>
                          <a:latin typeface="Calibri" panose="020F0502020204030204" pitchFamily="34" charset="0"/>
                        </a:rPr>
                        <a:t>White, Green</a:t>
                      </a:r>
                    </a:p>
                    <a:p>
                      <a:pPr algn="ctr" fontAlgn="b"/>
                      <a:endParaRPr lang="en-IN" sz="2000" b="0" i="0" u="none" strike="noStrike" dirty="0">
                        <a:solidFill>
                          <a:srgbClr val="000000"/>
                        </a:solidFill>
                        <a:effectLst/>
                        <a:latin typeface="Calibri" panose="020F0502020204030204" pitchFamily="34" charset="0"/>
                      </a:endParaRPr>
                    </a:p>
                  </a:txBody>
                  <a:tcPr marL="7620" marR="7620" marT="7620" marB="0" anchor="b">
                    <a:solidFill>
                      <a:schemeClr val="accent5">
                        <a:lumMod val="40000"/>
                        <a:lumOff val="60000"/>
                      </a:schemeClr>
                    </a:solidFill>
                  </a:tcPr>
                </a:tc>
                <a:extLst>
                  <a:ext uri="{0D108BD9-81ED-4DB2-BD59-A6C34878D82A}">
                    <a16:rowId xmlns:a16="http://schemas.microsoft.com/office/drawing/2014/main" val="1508573458"/>
                  </a:ext>
                </a:extLst>
              </a:tr>
              <a:tr h="637210">
                <a:tc>
                  <a:txBody>
                    <a:bodyPr/>
                    <a:lstStyle/>
                    <a:p>
                      <a:pPr algn="ctr" fontAlgn="b"/>
                      <a:r>
                        <a:rPr lang="en-IN" sz="1600" b="0" i="0" u="none" strike="noStrike" dirty="0">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Price rate</a:t>
                      </a:r>
                    </a:p>
                    <a:p>
                      <a:pPr algn="ctr" fontAlgn="b"/>
                      <a:endParaRPr lang="en-IN" sz="1600" b="0" i="0" u="none" strike="noStrike" dirty="0">
                        <a:solidFill>
                          <a:srgbClr val="0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a:txBody>
                  <a:tcPr marL="4258" marR="4258" marT="4258" marB="0" anchor="b">
                    <a:solidFill>
                      <a:schemeClr val="accent6">
                        <a:lumMod val="60000"/>
                        <a:lumOff val="40000"/>
                      </a:schemeClr>
                    </a:solidFill>
                  </a:tcPr>
                </a:tc>
                <a:tc>
                  <a:txBody>
                    <a:bodyPr/>
                    <a:lstStyle/>
                    <a:p>
                      <a:pPr algn="ctr" fontAlgn="b"/>
                      <a:r>
                        <a:rPr lang="en-US" sz="2000" b="0" i="0" u="none" strike="noStrike" dirty="0">
                          <a:solidFill>
                            <a:srgbClr val="000000"/>
                          </a:solidFill>
                          <a:effectLst/>
                          <a:latin typeface="Calibri" panose="020F0502020204030204" pitchFamily="34" charset="0"/>
                        </a:rPr>
                        <a:t>23 and 43 yuan/kg</a:t>
                      </a:r>
                    </a:p>
                    <a:p>
                      <a:pPr algn="ctr" fontAlgn="b"/>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5">
                        <a:lumMod val="40000"/>
                        <a:lumOff val="60000"/>
                      </a:schemeClr>
                    </a:solidFill>
                  </a:tcPr>
                </a:tc>
                <a:extLst>
                  <a:ext uri="{0D108BD9-81ED-4DB2-BD59-A6C34878D82A}">
                    <a16:rowId xmlns:a16="http://schemas.microsoft.com/office/drawing/2014/main" val="2469342131"/>
                  </a:ext>
                </a:extLst>
              </a:tr>
              <a:tr h="658095">
                <a:tc>
                  <a:txBody>
                    <a:bodyPr/>
                    <a:lstStyle/>
                    <a:p>
                      <a:pPr algn="ctr" fontAlgn="b"/>
                      <a:r>
                        <a:rPr lang="en-IN" sz="1600" b="0" i="0" u="none" strike="noStrike" dirty="0">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Heat Resistance</a:t>
                      </a:r>
                    </a:p>
                    <a:p>
                      <a:pPr algn="ctr" fontAlgn="b"/>
                      <a:endParaRPr lang="en-IN" sz="1600" b="0" i="0" u="none" strike="noStrike" dirty="0">
                        <a:solidFill>
                          <a:srgbClr val="0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a:txBody>
                  <a:tcPr marL="4258" marR="4258" marT="4258" marB="0" anchor="b">
                    <a:solidFill>
                      <a:schemeClr val="accent6">
                        <a:lumMod val="60000"/>
                        <a:lumOff val="40000"/>
                      </a:schemeClr>
                    </a:solidFill>
                  </a:tcPr>
                </a:tc>
                <a:tc>
                  <a:txBody>
                    <a:bodyPr/>
                    <a:lstStyle/>
                    <a:p>
                      <a:pPr algn="ctr" fontAlgn="b"/>
                      <a:r>
                        <a:rPr lang="en-IN" sz="2400" b="1" i="0" u="none" strike="noStrike" dirty="0">
                          <a:solidFill>
                            <a:srgbClr val="0070C0"/>
                          </a:solidFill>
                          <a:effectLst/>
                          <a:latin typeface="Calibri" panose="020F0502020204030204" pitchFamily="34" charset="0"/>
                        </a:rPr>
                        <a:t>140-160 C</a:t>
                      </a:r>
                      <a:r>
                        <a:rPr lang="en-IN" sz="2000" b="0" i="0" u="none" strike="noStrike" dirty="0">
                          <a:solidFill>
                            <a:srgbClr val="000000"/>
                          </a:solidFill>
                          <a:effectLst/>
                          <a:latin typeface="Calibri" panose="020F0502020204030204" pitchFamily="34" charset="0"/>
                        </a:rPr>
                        <a:t> </a:t>
                      </a:r>
                    </a:p>
                    <a:p>
                      <a:pPr algn="ctr" fontAlgn="b"/>
                      <a:endParaRPr lang="en-IN" sz="2000" b="0" i="0" u="none" strike="noStrike" dirty="0">
                        <a:solidFill>
                          <a:srgbClr val="000000"/>
                        </a:solidFill>
                        <a:effectLst/>
                        <a:latin typeface="Calibri" panose="020F0502020204030204" pitchFamily="34" charset="0"/>
                      </a:endParaRPr>
                    </a:p>
                  </a:txBody>
                  <a:tcPr marL="7620" marR="7620" marT="7620" marB="0" anchor="b">
                    <a:solidFill>
                      <a:schemeClr val="accent5">
                        <a:lumMod val="40000"/>
                        <a:lumOff val="60000"/>
                      </a:schemeClr>
                    </a:solidFill>
                  </a:tcPr>
                </a:tc>
                <a:extLst>
                  <a:ext uri="{0D108BD9-81ED-4DB2-BD59-A6C34878D82A}">
                    <a16:rowId xmlns:a16="http://schemas.microsoft.com/office/drawing/2014/main" val="1982807629"/>
                  </a:ext>
                </a:extLst>
              </a:tr>
              <a:tr h="712938">
                <a:tc>
                  <a:txBody>
                    <a:bodyPr/>
                    <a:lstStyle/>
                    <a:p>
                      <a:pPr algn="ctr" fontAlgn="b"/>
                      <a:r>
                        <a:rPr lang="en-IN" sz="1600" b="0" i="0" u="none" strike="noStrike" dirty="0">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Flexural Strength</a:t>
                      </a:r>
                    </a:p>
                    <a:p>
                      <a:pPr algn="ctr" fontAlgn="b"/>
                      <a:endParaRPr lang="en-IN" sz="1600" b="0" i="0" u="none" strike="noStrike" dirty="0">
                        <a:solidFill>
                          <a:srgbClr val="0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a:txBody>
                  <a:tcPr marL="4258" marR="4258" marT="4258" marB="0" anchor="b">
                    <a:solidFill>
                      <a:schemeClr val="accent6">
                        <a:lumMod val="60000"/>
                        <a:lumOff val="40000"/>
                      </a:schemeClr>
                    </a:solidFill>
                  </a:tcPr>
                </a:tc>
                <a:tc>
                  <a:txBody>
                    <a:bodyPr/>
                    <a:lstStyle/>
                    <a:p>
                      <a:pPr algn="ctr" fontAlgn="b"/>
                      <a:r>
                        <a:rPr lang="en-IN" sz="2000" b="0" i="0" u="none" strike="noStrike" dirty="0">
                          <a:solidFill>
                            <a:srgbClr val="000000"/>
                          </a:solidFill>
                          <a:effectLst/>
                          <a:latin typeface="Calibri" panose="020F0502020204030204" pitchFamily="34" charset="0"/>
                        </a:rPr>
                        <a:t>130 MPA</a:t>
                      </a:r>
                    </a:p>
                    <a:p>
                      <a:pPr algn="ctr" fontAlgn="b"/>
                      <a:endParaRPr lang="en-IN" sz="2000" b="0" i="0" u="none" strike="noStrike" dirty="0">
                        <a:solidFill>
                          <a:srgbClr val="000000"/>
                        </a:solidFill>
                        <a:effectLst/>
                        <a:latin typeface="Calibri" panose="020F0502020204030204" pitchFamily="34" charset="0"/>
                      </a:endParaRPr>
                    </a:p>
                  </a:txBody>
                  <a:tcPr marL="7620" marR="7620" marT="7620" marB="0" anchor="b">
                    <a:solidFill>
                      <a:schemeClr val="accent5">
                        <a:lumMod val="40000"/>
                        <a:lumOff val="60000"/>
                      </a:schemeClr>
                    </a:solidFill>
                  </a:tcPr>
                </a:tc>
                <a:extLst>
                  <a:ext uri="{0D108BD9-81ED-4DB2-BD59-A6C34878D82A}">
                    <a16:rowId xmlns:a16="http://schemas.microsoft.com/office/drawing/2014/main" val="861921583"/>
                  </a:ext>
                </a:extLst>
              </a:tr>
              <a:tr h="737691">
                <a:tc>
                  <a:txBody>
                    <a:bodyPr/>
                    <a:lstStyle/>
                    <a:p>
                      <a:pPr algn="ctr" fontAlgn="b"/>
                      <a:r>
                        <a:rPr lang="en-US" sz="1600" b="0" i="0" u="none" strike="noStrike" dirty="0">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Water Absorption</a:t>
                      </a:r>
                    </a:p>
                    <a:p>
                      <a:pPr algn="ctr" fontAlgn="b"/>
                      <a:endParaRPr lang="en-US" sz="1600" b="0" i="0" u="none" strike="noStrike" dirty="0">
                        <a:solidFill>
                          <a:srgbClr val="0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a:txBody>
                  <a:tcPr marL="4258" marR="4258" marT="4258" marB="0" anchor="b">
                    <a:solidFill>
                      <a:schemeClr val="accent6">
                        <a:lumMod val="60000"/>
                        <a:lumOff val="40000"/>
                      </a:schemeClr>
                    </a:solidFill>
                  </a:tcPr>
                </a:tc>
                <a:tc>
                  <a:txBody>
                    <a:bodyPr/>
                    <a:lstStyle/>
                    <a:p>
                      <a:pPr algn="ctr" fontAlgn="b"/>
                      <a:r>
                        <a:rPr lang="en-IN" sz="2400" b="1" dirty="0">
                          <a:solidFill>
                            <a:srgbClr val="0070C0"/>
                          </a:solidFill>
                        </a:rPr>
                        <a:t>0.10%</a:t>
                      </a:r>
                    </a:p>
                    <a:p>
                      <a:pPr algn="ctr" fontAlgn="b"/>
                      <a:endParaRPr lang="en-IN" sz="2000" b="0" i="0" u="none" strike="noStrike" dirty="0">
                        <a:solidFill>
                          <a:srgbClr val="000000"/>
                        </a:solidFill>
                        <a:effectLst/>
                        <a:latin typeface="Calibri" panose="020F0502020204030204" pitchFamily="34" charset="0"/>
                      </a:endParaRPr>
                    </a:p>
                  </a:txBody>
                  <a:tcPr marL="7620" marR="7620" marT="7620" marB="0" anchor="b">
                    <a:solidFill>
                      <a:schemeClr val="accent5">
                        <a:lumMod val="40000"/>
                        <a:lumOff val="60000"/>
                      </a:schemeClr>
                    </a:solidFill>
                  </a:tcPr>
                </a:tc>
                <a:extLst>
                  <a:ext uri="{0D108BD9-81ED-4DB2-BD59-A6C34878D82A}">
                    <a16:rowId xmlns:a16="http://schemas.microsoft.com/office/drawing/2014/main" val="2446093796"/>
                  </a:ext>
                </a:extLst>
              </a:tr>
            </a:tbl>
          </a:graphicData>
        </a:graphic>
      </p:graphicFrame>
    </p:spTree>
    <p:extLst>
      <p:ext uri="{BB962C8B-B14F-4D97-AF65-F5344CB8AC3E}">
        <p14:creationId xmlns:p14="http://schemas.microsoft.com/office/powerpoint/2010/main" val="15756439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C9BBAA-44B5-4AC6-B8D2-DF7494EA67A4}"/>
              </a:ext>
            </a:extLst>
          </p:cNvPr>
          <p:cNvSpPr>
            <a:spLocks noGrp="1"/>
          </p:cNvSpPr>
          <p:nvPr>
            <p:ph type="body" idx="1"/>
          </p:nvPr>
        </p:nvSpPr>
        <p:spPr>
          <a:xfrm>
            <a:off x="1074656" y="5706382"/>
            <a:ext cx="8184291" cy="1212979"/>
          </a:xfrm>
        </p:spPr>
        <p:txBody>
          <a:bodyPr>
            <a:normAutofit/>
          </a:bodyPr>
          <a:lstStyle/>
          <a:p>
            <a:pPr marL="285750" indent="-285750">
              <a:buFont typeface="Wingdings" panose="05000000000000000000" pitchFamily="2" charset="2"/>
              <a:buChar char="ü"/>
            </a:pPr>
            <a:r>
              <a:rPr lang="en-US" sz="2000" dirty="0">
                <a:solidFill>
                  <a:schemeClr val="tx1"/>
                </a:solidFill>
              </a:rPr>
              <a:t>The global epoxy resin market size was USD 7.99 billion in 2015.</a:t>
            </a:r>
          </a:p>
          <a:p>
            <a:pPr marL="285750" indent="-285750">
              <a:buFont typeface="Wingdings" panose="05000000000000000000" pitchFamily="2" charset="2"/>
              <a:buChar char="ü"/>
            </a:pPr>
            <a:endParaRPr lang="en-US" sz="2000" dirty="0">
              <a:solidFill>
                <a:schemeClr val="tx1"/>
              </a:solidFill>
            </a:endParaRPr>
          </a:p>
        </p:txBody>
      </p:sp>
      <p:pic>
        <p:nvPicPr>
          <p:cNvPr id="5" name="Picture 4">
            <a:extLst>
              <a:ext uri="{FF2B5EF4-FFF2-40B4-BE49-F238E27FC236}">
                <a16:creationId xmlns:a16="http://schemas.microsoft.com/office/drawing/2014/main" id="{F2EA18DB-2351-464A-8AFC-365544AD90FF}"/>
              </a:ext>
            </a:extLst>
          </p:cNvPr>
          <p:cNvPicPr>
            <a:picLocks noChangeAspect="1"/>
          </p:cNvPicPr>
          <p:nvPr/>
        </p:nvPicPr>
        <p:blipFill>
          <a:blip r:embed="rId3"/>
          <a:stretch>
            <a:fillRect/>
          </a:stretch>
        </p:blipFill>
        <p:spPr>
          <a:xfrm>
            <a:off x="317185" y="912411"/>
            <a:ext cx="8649533" cy="4764108"/>
          </a:xfrm>
          <a:prstGeom prst="rect">
            <a:avLst/>
          </a:prstGeom>
        </p:spPr>
      </p:pic>
      <p:sp>
        <p:nvSpPr>
          <p:cNvPr id="6" name="Title 1">
            <a:extLst>
              <a:ext uri="{FF2B5EF4-FFF2-40B4-BE49-F238E27FC236}">
                <a16:creationId xmlns:a16="http://schemas.microsoft.com/office/drawing/2014/main" id="{FDA17D93-5502-4E72-9059-CB29C4921D2B}"/>
              </a:ext>
            </a:extLst>
          </p:cNvPr>
          <p:cNvSpPr>
            <a:spLocks noGrp="1"/>
          </p:cNvSpPr>
          <p:nvPr>
            <p:ph type="title"/>
          </p:nvPr>
        </p:nvSpPr>
        <p:spPr>
          <a:xfrm>
            <a:off x="1938214" y="0"/>
            <a:ext cx="7101492" cy="867339"/>
          </a:xfrm>
        </p:spPr>
        <p:txBody>
          <a:bodyPr>
            <a:normAutofit/>
          </a:bodyPr>
          <a:lstStyle/>
          <a:p>
            <a:r>
              <a:rPr lang="en-US" sz="3200" dirty="0">
                <a:solidFill>
                  <a:schemeClr val="tx1">
                    <a:lumMod val="65000"/>
                    <a:lumOff val="35000"/>
                  </a:schemeClr>
                </a:solidFill>
              </a:rPr>
              <a:t>EPOXY- Market Research</a:t>
            </a:r>
            <a:endParaRPr lang="en-IN" sz="3200" dirty="0">
              <a:solidFill>
                <a:schemeClr val="tx1">
                  <a:lumMod val="65000"/>
                  <a:lumOff val="35000"/>
                </a:schemeClr>
              </a:solidFill>
            </a:endParaRPr>
          </a:p>
        </p:txBody>
      </p:sp>
      <p:sp>
        <p:nvSpPr>
          <p:cNvPr id="2" name="TextBox 1">
            <a:extLst>
              <a:ext uri="{FF2B5EF4-FFF2-40B4-BE49-F238E27FC236}">
                <a16:creationId xmlns:a16="http://schemas.microsoft.com/office/drawing/2014/main" id="{894FD3C8-23DD-41C3-AADE-67D885024B41}"/>
              </a:ext>
            </a:extLst>
          </p:cNvPr>
          <p:cNvSpPr txBox="1"/>
          <p:nvPr/>
        </p:nvSpPr>
        <p:spPr>
          <a:xfrm>
            <a:off x="9039706" y="867339"/>
            <a:ext cx="3144417" cy="5632311"/>
          </a:xfrm>
          <a:prstGeom prst="rect">
            <a:avLst/>
          </a:prstGeom>
          <a:noFill/>
        </p:spPr>
        <p:txBody>
          <a:bodyPr wrap="square" rtlCol="0">
            <a:spAutoFit/>
          </a:bodyPr>
          <a:lstStyle/>
          <a:p>
            <a:pPr marL="285750" indent="-285750">
              <a:buFont typeface="Wingdings" panose="05000000000000000000" pitchFamily="2" charset="2"/>
              <a:buChar char="ü"/>
            </a:pPr>
            <a:r>
              <a:rPr lang="en-US" sz="2000" dirty="0"/>
              <a:t>North America is another dominant region in the global market, exhibiting an expanding CAGR (Compound Annual Growth Rate).</a:t>
            </a:r>
            <a:br>
              <a:rPr lang="en-US" sz="2000" dirty="0"/>
            </a:br>
            <a:endParaRPr lang="en-US" sz="2000" dirty="0"/>
          </a:p>
          <a:p>
            <a:pPr marL="285750" indent="-285750">
              <a:buFont typeface="Wingdings" panose="05000000000000000000" pitchFamily="2" charset="2"/>
              <a:buChar char="ü"/>
            </a:pPr>
            <a:r>
              <a:rPr lang="en-US" sz="2000" dirty="0"/>
              <a:t>Increased R&amp;D coupled with technology advancement in the field of modified resins is expected to create new avenues for industrial applications.</a:t>
            </a:r>
          </a:p>
          <a:p>
            <a:endParaRPr lang="en-IN" sz="2000" dirty="0"/>
          </a:p>
        </p:txBody>
      </p:sp>
    </p:spTree>
    <p:extLst>
      <p:ext uri="{BB962C8B-B14F-4D97-AF65-F5344CB8AC3E}">
        <p14:creationId xmlns:p14="http://schemas.microsoft.com/office/powerpoint/2010/main" val="24971295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3B463-FBC2-4693-A622-442340371E6A}"/>
              </a:ext>
            </a:extLst>
          </p:cNvPr>
          <p:cNvSpPr>
            <a:spLocks noGrp="1"/>
          </p:cNvSpPr>
          <p:nvPr>
            <p:ph type="title"/>
          </p:nvPr>
        </p:nvSpPr>
        <p:spPr>
          <a:xfrm>
            <a:off x="2037604" y="248574"/>
            <a:ext cx="3693735" cy="727737"/>
          </a:xfrm>
        </p:spPr>
        <p:txBody>
          <a:bodyPr>
            <a:normAutofit/>
          </a:bodyPr>
          <a:lstStyle/>
          <a:p>
            <a:r>
              <a:rPr lang="en-US" sz="2800" b="1" u="sng" dirty="0"/>
              <a:t>TORQUE ANALYZER</a:t>
            </a:r>
            <a:endParaRPr lang="en-IN" sz="2800" b="1" u="sng" dirty="0"/>
          </a:p>
        </p:txBody>
      </p:sp>
      <p:sp>
        <p:nvSpPr>
          <p:cNvPr id="4" name="Text Placeholder 3">
            <a:extLst>
              <a:ext uri="{FF2B5EF4-FFF2-40B4-BE49-F238E27FC236}">
                <a16:creationId xmlns:a16="http://schemas.microsoft.com/office/drawing/2014/main" id="{8A826AA2-6271-48BC-BF57-9D5460486F62}"/>
              </a:ext>
            </a:extLst>
          </p:cNvPr>
          <p:cNvSpPr>
            <a:spLocks noGrp="1"/>
          </p:cNvSpPr>
          <p:nvPr>
            <p:ph type="body" sz="half" idx="2"/>
          </p:nvPr>
        </p:nvSpPr>
        <p:spPr>
          <a:xfrm>
            <a:off x="2037604" y="1062208"/>
            <a:ext cx="6094342" cy="2491697"/>
          </a:xfrm>
        </p:spPr>
        <p:txBody>
          <a:bodyPr>
            <a:normAutofit/>
          </a:bodyPr>
          <a:lstStyle/>
          <a:p>
            <a:r>
              <a:rPr lang="en-US" sz="2400" dirty="0"/>
              <a:t>To understand and develop latest fastening technology, Torque analyzer helps arriving at quicker and efficient results.</a:t>
            </a:r>
          </a:p>
          <a:p>
            <a:r>
              <a:rPr lang="en-IN" sz="2400" dirty="0">
                <a:effectLst>
                  <a:outerShdw blurRad="38100" dist="38100" dir="2700000" algn="tl">
                    <a:srgbClr val="000000">
                      <a:alpha val="43137"/>
                    </a:srgbClr>
                  </a:outerShdw>
                </a:effectLst>
              </a:rPr>
              <a:t>Measures resistive Torque Vs Time for any given Rotational Speed(PRM).</a:t>
            </a:r>
          </a:p>
        </p:txBody>
      </p:sp>
      <p:sp>
        <p:nvSpPr>
          <p:cNvPr id="5" name="Title 1">
            <a:extLst>
              <a:ext uri="{FF2B5EF4-FFF2-40B4-BE49-F238E27FC236}">
                <a16:creationId xmlns:a16="http://schemas.microsoft.com/office/drawing/2014/main" id="{46B5A596-48C2-487D-985E-78B601EE79E8}"/>
              </a:ext>
            </a:extLst>
          </p:cNvPr>
          <p:cNvSpPr txBox="1">
            <a:spLocks/>
          </p:cNvSpPr>
          <p:nvPr/>
        </p:nvSpPr>
        <p:spPr>
          <a:xfrm>
            <a:off x="2037604" y="3507483"/>
            <a:ext cx="5595087" cy="640444"/>
          </a:xfrm>
          <a:prstGeom prst="rect">
            <a:avLst/>
          </a:prstGeom>
        </p:spPr>
        <p:txBody>
          <a:bodyPr vert="horz" lIns="91440" tIns="45720" rIns="91440" bIns="45720" rtlCol="0" anchor="b">
            <a:normAutofit fontScale="92500"/>
          </a:bodyPr>
          <a:lstStyle>
            <a:lvl1pPr algn="l" defTabSz="457200" rtl="0" eaLnBrk="1" latinLnBrk="0" hangingPunct="1">
              <a:spcBef>
                <a:spcPct val="0"/>
              </a:spcBef>
              <a:buNone/>
              <a:defRPr sz="2000" b="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u="sng" dirty="0"/>
              <a:t>Parameters used in a Torque Analyzer:</a:t>
            </a:r>
            <a:endParaRPr lang="en-IN" sz="2400" b="1" u="sng" dirty="0"/>
          </a:p>
        </p:txBody>
      </p:sp>
      <p:sp>
        <p:nvSpPr>
          <p:cNvPr id="7" name="Content Placeholder 2">
            <a:extLst>
              <a:ext uri="{FF2B5EF4-FFF2-40B4-BE49-F238E27FC236}">
                <a16:creationId xmlns:a16="http://schemas.microsoft.com/office/drawing/2014/main" id="{B2CD3DF1-3B4D-45D9-8EE9-3CF4A808DA92}"/>
              </a:ext>
            </a:extLst>
          </p:cNvPr>
          <p:cNvSpPr txBox="1">
            <a:spLocks/>
          </p:cNvSpPr>
          <p:nvPr/>
        </p:nvSpPr>
        <p:spPr>
          <a:xfrm>
            <a:off x="2226140" y="3827705"/>
            <a:ext cx="5729165" cy="2266552"/>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400" u="sng" dirty="0"/>
              <a:t>RPM</a:t>
            </a:r>
          </a:p>
          <a:p>
            <a:r>
              <a:rPr lang="en-US" sz="2400" u="sng" dirty="0"/>
              <a:t>Fastening Bit</a:t>
            </a:r>
          </a:p>
          <a:p>
            <a:r>
              <a:rPr lang="en-US" sz="2400" u="sng" dirty="0"/>
              <a:t>LOAD</a:t>
            </a:r>
            <a:endParaRPr lang="en-US" sz="2400" dirty="0"/>
          </a:p>
        </p:txBody>
      </p:sp>
      <p:pic>
        <p:nvPicPr>
          <p:cNvPr id="10" name="Content Placeholder 9">
            <a:extLst>
              <a:ext uri="{FF2B5EF4-FFF2-40B4-BE49-F238E27FC236}">
                <a16:creationId xmlns:a16="http://schemas.microsoft.com/office/drawing/2014/main" id="{9B5C7564-9185-46E9-B1DB-E5664A0E420B}"/>
              </a:ext>
            </a:extLst>
          </p:cNvPr>
          <p:cNvPicPr>
            <a:picLocks noGrp="1" noChangeAspect="1"/>
          </p:cNvPicPr>
          <p:nvPr>
            <p:ph idx="1"/>
          </p:nvPr>
        </p:nvPicPr>
        <p:blipFill rotWithShape="1">
          <a:blip r:embed="rId2"/>
          <a:srcRect l="4863" t="22465" r="-235" b="13021"/>
          <a:stretch/>
        </p:blipFill>
        <p:spPr>
          <a:xfrm rot="5400000">
            <a:off x="6361609" y="1701929"/>
            <a:ext cx="6909056" cy="3505198"/>
          </a:xfrm>
        </p:spPr>
      </p:pic>
    </p:spTree>
    <p:extLst>
      <p:ext uri="{BB962C8B-B14F-4D97-AF65-F5344CB8AC3E}">
        <p14:creationId xmlns:p14="http://schemas.microsoft.com/office/powerpoint/2010/main" val="15041255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3D9AA-CFB6-418F-8D6F-B4ED43B4AA32}"/>
              </a:ext>
            </a:extLst>
          </p:cNvPr>
          <p:cNvSpPr>
            <a:spLocks noGrp="1"/>
          </p:cNvSpPr>
          <p:nvPr>
            <p:ph type="title"/>
          </p:nvPr>
        </p:nvSpPr>
        <p:spPr/>
        <p:txBody>
          <a:bodyPr/>
          <a:lstStyle/>
          <a:p>
            <a:r>
              <a:rPr lang="en-US" dirty="0"/>
              <a:t>Normal Idling</a:t>
            </a:r>
            <a:endParaRPr lang="en-IN" dirty="0"/>
          </a:p>
        </p:txBody>
      </p:sp>
      <p:sp>
        <p:nvSpPr>
          <p:cNvPr id="3" name="Content Placeholder 2">
            <a:extLst>
              <a:ext uri="{FF2B5EF4-FFF2-40B4-BE49-F238E27FC236}">
                <a16:creationId xmlns:a16="http://schemas.microsoft.com/office/drawing/2014/main" id="{20B9B692-7714-4838-B66C-5174E96CE67D}"/>
              </a:ext>
            </a:extLst>
          </p:cNvPr>
          <p:cNvSpPr>
            <a:spLocks noGrp="1"/>
          </p:cNvSpPr>
          <p:nvPr>
            <p:ph idx="1"/>
          </p:nvPr>
        </p:nvSpPr>
        <p:spPr>
          <a:xfrm>
            <a:off x="2512434" y="1742241"/>
            <a:ext cx="6418438" cy="1799221"/>
          </a:xfrm>
        </p:spPr>
        <p:txBody>
          <a:bodyPr>
            <a:normAutofit lnSpcReduction="10000"/>
          </a:bodyPr>
          <a:lstStyle/>
          <a:p>
            <a:r>
              <a:rPr lang="en-US" sz="2400" dirty="0"/>
              <a:t>When a fastening is successful, which means all the parameters compliments well enough for a workable screw tightening, its usually called Normal Idling</a:t>
            </a:r>
            <a:endParaRPr lang="en-IN" sz="2400" dirty="0"/>
          </a:p>
        </p:txBody>
      </p:sp>
      <p:pic>
        <p:nvPicPr>
          <p:cNvPr id="5" name="Picture 4">
            <a:extLst>
              <a:ext uri="{FF2B5EF4-FFF2-40B4-BE49-F238E27FC236}">
                <a16:creationId xmlns:a16="http://schemas.microsoft.com/office/drawing/2014/main" id="{C09F0196-0A49-4F82-A200-73F891AF08CE}"/>
              </a:ext>
            </a:extLst>
          </p:cNvPr>
          <p:cNvPicPr>
            <a:picLocks noChangeAspect="1"/>
          </p:cNvPicPr>
          <p:nvPr/>
        </p:nvPicPr>
        <p:blipFill>
          <a:blip r:embed="rId2"/>
          <a:stretch>
            <a:fillRect/>
          </a:stretch>
        </p:blipFill>
        <p:spPr>
          <a:xfrm>
            <a:off x="9039531" y="231159"/>
            <a:ext cx="2573740" cy="6395681"/>
          </a:xfrm>
          <a:prstGeom prst="rect">
            <a:avLst/>
          </a:prstGeom>
        </p:spPr>
      </p:pic>
      <p:pic>
        <p:nvPicPr>
          <p:cNvPr id="7" name="Picture 6">
            <a:extLst>
              <a:ext uri="{FF2B5EF4-FFF2-40B4-BE49-F238E27FC236}">
                <a16:creationId xmlns:a16="http://schemas.microsoft.com/office/drawing/2014/main" id="{117A9D2C-F405-4084-9545-BC4B52486C7C}"/>
              </a:ext>
            </a:extLst>
          </p:cNvPr>
          <p:cNvPicPr>
            <a:picLocks noChangeAspect="1"/>
          </p:cNvPicPr>
          <p:nvPr/>
        </p:nvPicPr>
        <p:blipFill>
          <a:blip r:embed="rId3"/>
          <a:stretch>
            <a:fillRect/>
          </a:stretch>
        </p:blipFill>
        <p:spPr>
          <a:xfrm>
            <a:off x="3005112" y="3710335"/>
            <a:ext cx="5135711" cy="2916505"/>
          </a:xfrm>
          <a:prstGeom prst="rect">
            <a:avLst/>
          </a:prstGeom>
        </p:spPr>
      </p:pic>
    </p:spTree>
    <p:extLst>
      <p:ext uri="{BB962C8B-B14F-4D97-AF65-F5344CB8AC3E}">
        <p14:creationId xmlns:p14="http://schemas.microsoft.com/office/powerpoint/2010/main" val="17047034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3D9AA-CFB6-418F-8D6F-B4ED43B4AA32}"/>
              </a:ext>
            </a:extLst>
          </p:cNvPr>
          <p:cNvSpPr>
            <a:spLocks noGrp="1"/>
          </p:cNvSpPr>
          <p:nvPr>
            <p:ph type="title"/>
          </p:nvPr>
        </p:nvSpPr>
        <p:spPr>
          <a:xfrm>
            <a:off x="1937717" y="222968"/>
            <a:ext cx="5000412" cy="1280890"/>
          </a:xfrm>
        </p:spPr>
        <p:txBody>
          <a:bodyPr/>
          <a:lstStyle/>
          <a:p>
            <a:r>
              <a:rPr lang="en-US" dirty="0"/>
              <a:t>CAM-OUT</a:t>
            </a:r>
            <a:endParaRPr lang="en-IN" dirty="0"/>
          </a:p>
        </p:txBody>
      </p:sp>
      <p:sp>
        <p:nvSpPr>
          <p:cNvPr id="3" name="Content Placeholder 2">
            <a:extLst>
              <a:ext uri="{FF2B5EF4-FFF2-40B4-BE49-F238E27FC236}">
                <a16:creationId xmlns:a16="http://schemas.microsoft.com/office/drawing/2014/main" id="{20B9B692-7714-4838-B66C-5174E96CE67D}"/>
              </a:ext>
            </a:extLst>
          </p:cNvPr>
          <p:cNvSpPr>
            <a:spLocks noGrp="1"/>
          </p:cNvSpPr>
          <p:nvPr>
            <p:ph idx="1"/>
          </p:nvPr>
        </p:nvSpPr>
        <p:spPr>
          <a:xfrm>
            <a:off x="1848207" y="992641"/>
            <a:ext cx="5269031" cy="1835399"/>
          </a:xfrm>
        </p:spPr>
        <p:txBody>
          <a:bodyPr>
            <a:normAutofit/>
          </a:bodyPr>
          <a:lstStyle/>
          <a:p>
            <a:pPr>
              <a:buFont typeface="Wingdings" panose="05000000000000000000" pitchFamily="2" charset="2"/>
              <a:buChar char="ü"/>
            </a:pPr>
            <a:r>
              <a:rPr lang="en-US" sz="2400" dirty="0">
                <a:solidFill>
                  <a:schemeClr val="tx1">
                    <a:lumMod val="95000"/>
                    <a:lumOff val="5000"/>
                  </a:schemeClr>
                </a:solidFill>
              </a:rPr>
              <a:t>Unsuccessful Fastening.</a:t>
            </a:r>
          </a:p>
          <a:p>
            <a:pPr>
              <a:buFont typeface="Wingdings" panose="05000000000000000000" pitchFamily="2" charset="2"/>
              <a:buChar char="ü"/>
            </a:pPr>
            <a:r>
              <a:rPr lang="en-US" sz="2400" dirty="0">
                <a:solidFill>
                  <a:schemeClr val="tx1">
                    <a:lumMod val="95000"/>
                    <a:lumOff val="5000"/>
                  </a:schemeClr>
                </a:solidFill>
              </a:rPr>
              <a:t>The Drill bit comes out of the hole, loosing the connection between with screw.</a:t>
            </a:r>
            <a:endParaRPr lang="en-IN" sz="2400" dirty="0">
              <a:solidFill>
                <a:schemeClr val="tx1">
                  <a:lumMod val="95000"/>
                  <a:lumOff val="5000"/>
                </a:schemeClr>
              </a:solidFill>
            </a:endParaRPr>
          </a:p>
        </p:txBody>
      </p:sp>
      <p:pic>
        <p:nvPicPr>
          <p:cNvPr id="5" name="Picture 4">
            <a:extLst>
              <a:ext uri="{FF2B5EF4-FFF2-40B4-BE49-F238E27FC236}">
                <a16:creationId xmlns:a16="http://schemas.microsoft.com/office/drawing/2014/main" id="{EC87B33B-FE13-4AA5-8891-4616D4F4508C}"/>
              </a:ext>
            </a:extLst>
          </p:cNvPr>
          <p:cNvPicPr>
            <a:picLocks noChangeAspect="1"/>
          </p:cNvPicPr>
          <p:nvPr/>
        </p:nvPicPr>
        <p:blipFill rotWithShape="1">
          <a:blip r:embed="rId2"/>
          <a:srcRect l="2703" r="38986"/>
          <a:stretch/>
        </p:blipFill>
        <p:spPr>
          <a:xfrm>
            <a:off x="2043290" y="2666841"/>
            <a:ext cx="4290254" cy="2590699"/>
          </a:xfrm>
          <a:prstGeom prst="rect">
            <a:avLst/>
          </a:prstGeom>
        </p:spPr>
      </p:pic>
      <p:sp>
        <p:nvSpPr>
          <p:cNvPr id="6" name="Title 1">
            <a:extLst>
              <a:ext uri="{FF2B5EF4-FFF2-40B4-BE49-F238E27FC236}">
                <a16:creationId xmlns:a16="http://schemas.microsoft.com/office/drawing/2014/main" id="{F3734B45-77FE-450E-AF88-19D057B8D619}"/>
              </a:ext>
            </a:extLst>
          </p:cNvPr>
          <p:cNvSpPr txBox="1">
            <a:spLocks/>
          </p:cNvSpPr>
          <p:nvPr/>
        </p:nvSpPr>
        <p:spPr>
          <a:xfrm>
            <a:off x="7544852" y="222968"/>
            <a:ext cx="3747326"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Head Break</a:t>
            </a:r>
            <a:endParaRPr lang="en-IN" dirty="0"/>
          </a:p>
        </p:txBody>
      </p:sp>
      <p:sp>
        <p:nvSpPr>
          <p:cNvPr id="7" name="Content Placeholder 2">
            <a:extLst>
              <a:ext uri="{FF2B5EF4-FFF2-40B4-BE49-F238E27FC236}">
                <a16:creationId xmlns:a16="http://schemas.microsoft.com/office/drawing/2014/main" id="{765E8E6A-EB11-43EE-B640-645DD73C5AAF}"/>
              </a:ext>
            </a:extLst>
          </p:cNvPr>
          <p:cNvSpPr txBox="1">
            <a:spLocks/>
          </p:cNvSpPr>
          <p:nvPr/>
        </p:nvSpPr>
        <p:spPr>
          <a:xfrm>
            <a:off x="6922969" y="992642"/>
            <a:ext cx="5269031" cy="290062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400" dirty="0"/>
              <a:t>Successful Fastening.</a:t>
            </a:r>
          </a:p>
          <a:p>
            <a:r>
              <a:rPr lang="en-IN" sz="2400" dirty="0"/>
              <a:t>Screw Top breaks apart from the screw body.</a:t>
            </a:r>
          </a:p>
        </p:txBody>
      </p:sp>
      <p:pic>
        <p:nvPicPr>
          <p:cNvPr id="8" name="Picture 7">
            <a:extLst>
              <a:ext uri="{FF2B5EF4-FFF2-40B4-BE49-F238E27FC236}">
                <a16:creationId xmlns:a16="http://schemas.microsoft.com/office/drawing/2014/main" id="{409E1CE8-1889-4AC2-8105-22D6758A5813}"/>
              </a:ext>
            </a:extLst>
          </p:cNvPr>
          <p:cNvPicPr>
            <a:picLocks noChangeAspect="1"/>
          </p:cNvPicPr>
          <p:nvPr/>
        </p:nvPicPr>
        <p:blipFill rotWithShape="1">
          <a:blip r:embed="rId3"/>
          <a:srcRect l="15793" t="46149" r="24983"/>
          <a:stretch/>
        </p:blipFill>
        <p:spPr>
          <a:xfrm rot="10800000">
            <a:off x="7117238" y="2666841"/>
            <a:ext cx="4048320" cy="2760823"/>
          </a:xfrm>
          <a:prstGeom prst="rect">
            <a:avLst/>
          </a:prstGeom>
        </p:spPr>
      </p:pic>
      <p:pic>
        <p:nvPicPr>
          <p:cNvPr id="9" name="Picture 8">
            <a:extLst>
              <a:ext uri="{FF2B5EF4-FFF2-40B4-BE49-F238E27FC236}">
                <a16:creationId xmlns:a16="http://schemas.microsoft.com/office/drawing/2014/main" id="{AA60BCFD-F557-42DA-881E-798B285A85DA}"/>
              </a:ext>
            </a:extLst>
          </p:cNvPr>
          <p:cNvPicPr>
            <a:picLocks noChangeAspect="1"/>
          </p:cNvPicPr>
          <p:nvPr/>
        </p:nvPicPr>
        <p:blipFill rotWithShape="1">
          <a:blip r:embed="rId2"/>
          <a:srcRect l="62728" t="11324" r="8782" b="5883"/>
          <a:stretch/>
        </p:blipFill>
        <p:spPr>
          <a:xfrm>
            <a:off x="3581252" y="4792896"/>
            <a:ext cx="2096093" cy="2144926"/>
          </a:xfrm>
          <a:prstGeom prst="rect">
            <a:avLst/>
          </a:prstGeom>
        </p:spPr>
      </p:pic>
    </p:spTree>
    <p:extLst>
      <p:ext uri="{BB962C8B-B14F-4D97-AF65-F5344CB8AC3E}">
        <p14:creationId xmlns:p14="http://schemas.microsoft.com/office/powerpoint/2010/main" val="7826366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a:extLst>
              <a:ext uri="{FF2B5EF4-FFF2-40B4-BE49-F238E27FC236}">
                <a16:creationId xmlns:a16="http://schemas.microsoft.com/office/drawing/2014/main" id="{C1075C11-253A-41AC-AAAA-3839DC5D24E2}"/>
              </a:ext>
            </a:extLst>
          </p:cNvPr>
          <p:cNvPicPr>
            <a:picLocks noChangeAspect="1"/>
          </p:cNvPicPr>
          <p:nvPr/>
        </p:nvPicPr>
        <p:blipFill rotWithShape="1">
          <a:blip r:embed="rId2"/>
          <a:srcRect l="10114" t="25533" r="39397" b="10086"/>
          <a:stretch/>
        </p:blipFill>
        <p:spPr>
          <a:xfrm>
            <a:off x="-153301" y="1292367"/>
            <a:ext cx="7912687" cy="5675592"/>
          </a:xfrm>
          <a:prstGeom prst="rect">
            <a:avLst/>
          </a:prstGeom>
        </p:spPr>
      </p:pic>
      <p:pic>
        <p:nvPicPr>
          <p:cNvPr id="5" name="Content Placeholder 6">
            <a:extLst>
              <a:ext uri="{FF2B5EF4-FFF2-40B4-BE49-F238E27FC236}">
                <a16:creationId xmlns:a16="http://schemas.microsoft.com/office/drawing/2014/main" id="{5BF1A141-D08F-4C41-9072-6D489043CB90}"/>
              </a:ext>
            </a:extLst>
          </p:cNvPr>
          <p:cNvPicPr>
            <a:picLocks noChangeAspect="1"/>
          </p:cNvPicPr>
          <p:nvPr/>
        </p:nvPicPr>
        <p:blipFill rotWithShape="1">
          <a:blip r:embed="rId3"/>
          <a:srcRect l="28749" t="30937" r="22216" b="10556"/>
          <a:stretch/>
        </p:blipFill>
        <p:spPr>
          <a:xfrm>
            <a:off x="5662874" y="-593480"/>
            <a:ext cx="6673038" cy="4478669"/>
          </a:xfrm>
          <a:prstGeom prst="rect">
            <a:avLst/>
          </a:prstGeom>
        </p:spPr>
      </p:pic>
      <p:pic>
        <p:nvPicPr>
          <p:cNvPr id="10" name="Content Placeholder 5">
            <a:extLst>
              <a:ext uri="{FF2B5EF4-FFF2-40B4-BE49-F238E27FC236}">
                <a16:creationId xmlns:a16="http://schemas.microsoft.com/office/drawing/2014/main" id="{6405742E-EE93-4907-A6E1-7C7A35938CA1}"/>
              </a:ext>
            </a:extLst>
          </p:cNvPr>
          <p:cNvPicPr>
            <a:picLocks noChangeAspect="1"/>
          </p:cNvPicPr>
          <p:nvPr/>
        </p:nvPicPr>
        <p:blipFill>
          <a:blip r:embed="rId4"/>
          <a:stretch>
            <a:fillRect/>
          </a:stretch>
        </p:blipFill>
        <p:spPr>
          <a:xfrm>
            <a:off x="-14647" y="-275521"/>
            <a:ext cx="6504970" cy="4160000"/>
          </a:xfrm>
          <a:prstGeom prst="rect">
            <a:avLst/>
          </a:prstGeom>
        </p:spPr>
      </p:pic>
      <p:sp>
        <p:nvSpPr>
          <p:cNvPr id="11" name="TextBox 10">
            <a:extLst>
              <a:ext uri="{FF2B5EF4-FFF2-40B4-BE49-F238E27FC236}">
                <a16:creationId xmlns:a16="http://schemas.microsoft.com/office/drawing/2014/main" id="{98F3BE30-615F-4BFE-BABB-308914EA1C90}"/>
              </a:ext>
            </a:extLst>
          </p:cNvPr>
          <p:cNvSpPr txBox="1"/>
          <p:nvPr/>
        </p:nvSpPr>
        <p:spPr>
          <a:xfrm>
            <a:off x="1296365" y="729205"/>
            <a:ext cx="1850186" cy="400110"/>
          </a:xfrm>
          <a:prstGeom prst="rect">
            <a:avLst/>
          </a:prstGeom>
          <a:noFill/>
        </p:spPr>
        <p:txBody>
          <a:bodyPr wrap="none" rtlCol="0">
            <a:spAutoFit/>
          </a:bodyPr>
          <a:lstStyle/>
          <a:p>
            <a:r>
              <a:rPr lang="en-US" sz="2000" b="1" dirty="0"/>
              <a:t>Normal Idling</a:t>
            </a:r>
            <a:endParaRPr lang="en-IN" sz="2000" b="1" dirty="0"/>
          </a:p>
        </p:txBody>
      </p:sp>
      <p:sp>
        <p:nvSpPr>
          <p:cNvPr id="12" name="TextBox 11">
            <a:extLst>
              <a:ext uri="{FF2B5EF4-FFF2-40B4-BE49-F238E27FC236}">
                <a16:creationId xmlns:a16="http://schemas.microsoft.com/office/drawing/2014/main" id="{0682514C-B522-4B32-A735-7EB17435F375}"/>
              </a:ext>
            </a:extLst>
          </p:cNvPr>
          <p:cNvSpPr txBox="1"/>
          <p:nvPr/>
        </p:nvSpPr>
        <p:spPr>
          <a:xfrm>
            <a:off x="9551043" y="762871"/>
            <a:ext cx="1641796" cy="400110"/>
          </a:xfrm>
          <a:prstGeom prst="rect">
            <a:avLst/>
          </a:prstGeom>
          <a:noFill/>
        </p:spPr>
        <p:txBody>
          <a:bodyPr wrap="none" rtlCol="0">
            <a:spAutoFit/>
          </a:bodyPr>
          <a:lstStyle/>
          <a:p>
            <a:r>
              <a:rPr lang="en-US" sz="2000" b="1" dirty="0"/>
              <a:t>Head Break</a:t>
            </a:r>
            <a:endParaRPr lang="en-IN" sz="2000" b="1" dirty="0"/>
          </a:p>
        </p:txBody>
      </p:sp>
      <p:sp>
        <p:nvSpPr>
          <p:cNvPr id="13" name="TextBox 12">
            <a:extLst>
              <a:ext uri="{FF2B5EF4-FFF2-40B4-BE49-F238E27FC236}">
                <a16:creationId xmlns:a16="http://schemas.microsoft.com/office/drawing/2014/main" id="{01559C82-10DF-4E75-83F1-B5BC60C07529}"/>
              </a:ext>
            </a:extLst>
          </p:cNvPr>
          <p:cNvSpPr txBox="1"/>
          <p:nvPr/>
        </p:nvSpPr>
        <p:spPr>
          <a:xfrm>
            <a:off x="4001842" y="4701251"/>
            <a:ext cx="1388522" cy="400110"/>
          </a:xfrm>
          <a:prstGeom prst="rect">
            <a:avLst/>
          </a:prstGeom>
          <a:noFill/>
        </p:spPr>
        <p:txBody>
          <a:bodyPr wrap="none" rtlCol="0">
            <a:spAutoFit/>
          </a:bodyPr>
          <a:lstStyle/>
          <a:p>
            <a:r>
              <a:rPr lang="en-US" sz="2000" b="1" dirty="0"/>
              <a:t>CAM OUT</a:t>
            </a:r>
            <a:endParaRPr lang="en-IN" sz="2000" b="1" dirty="0"/>
          </a:p>
        </p:txBody>
      </p:sp>
      <p:sp>
        <p:nvSpPr>
          <p:cNvPr id="14" name="TextBox 13">
            <a:extLst>
              <a:ext uri="{FF2B5EF4-FFF2-40B4-BE49-F238E27FC236}">
                <a16:creationId xmlns:a16="http://schemas.microsoft.com/office/drawing/2014/main" id="{F0CC7438-67F2-48D8-B19D-DEACA862D953}"/>
              </a:ext>
            </a:extLst>
          </p:cNvPr>
          <p:cNvSpPr txBox="1"/>
          <p:nvPr/>
        </p:nvSpPr>
        <p:spPr>
          <a:xfrm>
            <a:off x="7934186" y="4277632"/>
            <a:ext cx="4953964" cy="1569660"/>
          </a:xfrm>
          <a:prstGeom prst="rect">
            <a:avLst/>
          </a:prstGeom>
          <a:noFill/>
        </p:spPr>
        <p:txBody>
          <a:bodyPr wrap="square" rtlCol="0">
            <a:spAutoFit/>
          </a:bodyPr>
          <a:lstStyle/>
          <a:p>
            <a:r>
              <a:rPr lang="en-US" sz="4800" i="1" u="sng" dirty="0">
                <a:latin typeface="BankGothic Lt BT" panose="020B0607020203060204" pitchFamily="34" charset="0"/>
              </a:rPr>
              <a:t>PLOTS Comparison</a:t>
            </a:r>
            <a:endParaRPr lang="en-IN" sz="4800" i="1" u="sng" dirty="0">
              <a:latin typeface="BankGothic Lt BT" panose="020B0607020203060204" pitchFamily="34" charset="0"/>
            </a:endParaRPr>
          </a:p>
        </p:txBody>
      </p:sp>
      <p:sp>
        <p:nvSpPr>
          <p:cNvPr id="2" name="Oval 1">
            <a:extLst>
              <a:ext uri="{FF2B5EF4-FFF2-40B4-BE49-F238E27FC236}">
                <a16:creationId xmlns:a16="http://schemas.microsoft.com/office/drawing/2014/main" id="{B9980B1A-77C9-4E1E-A87C-B87456BEBAB7}"/>
              </a:ext>
            </a:extLst>
          </p:cNvPr>
          <p:cNvSpPr/>
          <p:nvPr/>
        </p:nvSpPr>
        <p:spPr>
          <a:xfrm>
            <a:off x="3872205" y="762871"/>
            <a:ext cx="2618118" cy="2754770"/>
          </a:xfrm>
          <a:prstGeom prst="ellipse">
            <a:avLst/>
          </a:prstGeom>
          <a:noFill/>
          <a:ln w="28575">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ECD8F71D-E781-4EBC-89DF-04A73071797A}"/>
              </a:ext>
            </a:extLst>
          </p:cNvPr>
          <p:cNvSpPr/>
          <p:nvPr/>
        </p:nvSpPr>
        <p:spPr>
          <a:xfrm>
            <a:off x="7934186" y="-85018"/>
            <a:ext cx="3654434" cy="3891908"/>
          </a:xfrm>
          <a:prstGeom prst="ellipse">
            <a:avLst/>
          </a:prstGeom>
          <a:noFill/>
          <a:ln w="28575">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6CC093AF-F806-407C-9378-ECA013BC16EE}"/>
              </a:ext>
            </a:extLst>
          </p:cNvPr>
          <p:cNvSpPr/>
          <p:nvPr/>
        </p:nvSpPr>
        <p:spPr>
          <a:xfrm>
            <a:off x="5199926" y="4156736"/>
            <a:ext cx="2752922" cy="2754770"/>
          </a:xfrm>
          <a:prstGeom prst="ellipse">
            <a:avLst/>
          </a:prstGeom>
          <a:noFill/>
          <a:ln w="28575">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71437817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9C890-F072-465E-9358-B9E0F5004AD9}"/>
              </a:ext>
            </a:extLst>
          </p:cNvPr>
          <p:cNvSpPr>
            <a:spLocks noGrp="1"/>
          </p:cNvSpPr>
          <p:nvPr>
            <p:ph type="title"/>
          </p:nvPr>
        </p:nvSpPr>
        <p:spPr>
          <a:xfrm>
            <a:off x="2596637" y="255680"/>
            <a:ext cx="8911687" cy="1280890"/>
          </a:xfrm>
        </p:spPr>
        <p:txBody>
          <a:bodyPr/>
          <a:lstStyle/>
          <a:p>
            <a:r>
              <a:rPr lang="en-US" dirty="0"/>
              <a:t>FASTENERS for PLASTICS</a:t>
            </a:r>
            <a:endParaRPr lang="en-IN" dirty="0"/>
          </a:p>
        </p:txBody>
      </p:sp>
      <p:sp>
        <p:nvSpPr>
          <p:cNvPr id="5" name="Content Placeholder 4">
            <a:extLst>
              <a:ext uri="{FF2B5EF4-FFF2-40B4-BE49-F238E27FC236}">
                <a16:creationId xmlns:a16="http://schemas.microsoft.com/office/drawing/2014/main" id="{CD39CB88-5CD1-4F65-A7ED-E36ADDC36340}"/>
              </a:ext>
            </a:extLst>
          </p:cNvPr>
          <p:cNvSpPr>
            <a:spLocks noGrp="1"/>
          </p:cNvSpPr>
          <p:nvPr>
            <p:ph idx="1"/>
          </p:nvPr>
        </p:nvSpPr>
        <p:spPr>
          <a:xfrm>
            <a:off x="2337847" y="999242"/>
            <a:ext cx="9170477" cy="5887040"/>
          </a:xfrm>
        </p:spPr>
        <p:txBody>
          <a:bodyPr>
            <a:normAutofit/>
          </a:bodyPr>
          <a:lstStyle/>
          <a:p>
            <a:pPr marL="0" indent="0">
              <a:buNone/>
            </a:pPr>
            <a:r>
              <a:rPr lang="en-US" sz="2400" b="1" dirty="0"/>
              <a:t>Conventional Fasteners which requires Inserts</a:t>
            </a:r>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br>
              <a:rPr lang="en-IN" sz="2000" dirty="0"/>
            </a:br>
            <a:endParaRPr lang="en-IN" sz="2000" dirty="0"/>
          </a:p>
          <a:p>
            <a:pPr marL="0" indent="0">
              <a:buNone/>
            </a:pPr>
            <a:r>
              <a:rPr lang="en-IN" sz="2000" dirty="0"/>
              <a:t>Dealer: NYLTITE Corporation of America</a:t>
            </a:r>
          </a:p>
        </p:txBody>
      </p:sp>
      <p:pic>
        <p:nvPicPr>
          <p:cNvPr id="7" name="Picture 6">
            <a:extLst>
              <a:ext uri="{FF2B5EF4-FFF2-40B4-BE49-F238E27FC236}">
                <a16:creationId xmlns:a16="http://schemas.microsoft.com/office/drawing/2014/main" id="{F9207E0C-B231-4816-ADE4-678ADEC3AE49}"/>
              </a:ext>
            </a:extLst>
          </p:cNvPr>
          <p:cNvPicPr>
            <a:picLocks noChangeAspect="1"/>
          </p:cNvPicPr>
          <p:nvPr/>
        </p:nvPicPr>
        <p:blipFill>
          <a:blip r:embed="rId3"/>
          <a:stretch>
            <a:fillRect/>
          </a:stretch>
        </p:blipFill>
        <p:spPr>
          <a:xfrm>
            <a:off x="1904767" y="1536570"/>
            <a:ext cx="8663578" cy="4590853"/>
          </a:xfrm>
          <a:prstGeom prst="rect">
            <a:avLst/>
          </a:prstGeom>
        </p:spPr>
      </p:pic>
    </p:spTree>
    <p:extLst>
      <p:ext uri="{BB962C8B-B14F-4D97-AF65-F5344CB8AC3E}">
        <p14:creationId xmlns:p14="http://schemas.microsoft.com/office/powerpoint/2010/main" val="40660694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B87FA-9B49-4598-825B-E2768F7A5272}"/>
              </a:ext>
            </a:extLst>
          </p:cNvPr>
          <p:cNvSpPr>
            <a:spLocks noGrp="1"/>
          </p:cNvSpPr>
          <p:nvPr>
            <p:ph type="title"/>
          </p:nvPr>
        </p:nvSpPr>
        <p:spPr/>
        <p:txBody>
          <a:bodyPr/>
          <a:lstStyle/>
          <a:p>
            <a:r>
              <a:rPr lang="en-US" dirty="0"/>
              <a:t>Do we have a Better way?</a:t>
            </a:r>
            <a:endParaRPr lang="en-IN" dirty="0"/>
          </a:p>
        </p:txBody>
      </p:sp>
      <p:sp>
        <p:nvSpPr>
          <p:cNvPr id="3" name="Text Placeholder 2">
            <a:extLst>
              <a:ext uri="{FF2B5EF4-FFF2-40B4-BE49-F238E27FC236}">
                <a16:creationId xmlns:a16="http://schemas.microsoft.com/office/drawing/2014/main" id="{B3B13A0B-4EF9-41B6-913D-EB19A011F0E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3940124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A1A65-5050-46E7-9ED7-CFC423160C35}"/>
              </a:ext>
            </a:extLst>
          </p:cNvPr>
          <p:cNvSpPr>
            <a:spLocks noGrp="1"/>
          </p:cNvSpPr>
          <p:nvPr>
            <p:ph type="title"/>
          </p:nvPr>
        </p:nvSpPr>
        <p:spPr/>
        <p:txBody>
          <a:bodyPr>
            <a:normAutofit/>
          </a:bodyPr>
          <a:lstStyle/>
          <a:p>
            <a:r>
              <a:rPr lang="en-US" sz="5400" dirty="0">
                <a:latin typeface="Berlin Sans FB Demi" panose="020E0802020502020306" pitchFamily="34" charset="0"/>
              </a:rPr>
              <a:t>Content:</a:t>
            </a:r>
            <a:endParaRPr lang="en-IN" sz="5400" dirty="0">
              <a:latin typeface="Berlin Sans FB Demi" panose="020E0802020502020306" pitchFamily="34" charset="0"/>
            </a:endParaRPr>
          </a:p>
        </p:txBody>
      </p:sp>
      <p:sp>
        <p:nvSpPr>
          <p:cNvPr id="3" name="Content Placeholder 2">
            <a:extLst>
              <a:ext uri="{FF2B5EF4-FFF2-40B4-BE49-F238E27FC236}">
                <a16:creationId xmlns:a16="http://schemas.microsoft.com/office/drawing/2014/main" id="{B35AF921-CD4B-4237-A52D-84D0F8B6A9F4}"/>
              </a:ext>
            </a:extLst>
          </p:cNvPr>
          <p:cNvSpPr>
            <a:spLocks noGrp="1"/>
          </p:cNvSpPr>
          <p:nvPr>
            <p:ph idx="1"/>
          </p:nvPr>
        </p:nvSpPr>
        <p:spPr>
          <a:xfrm>
            <a:off x="2592925" y="1805126"/>
            <a:ext cx="8915400" cy="4000870"/>
          </a:xfrm>
        </p:spPr>
        <p:txBody>
          <a:bodyPr>
            <a:normAutofit lnSpcReduction="10000"/>
          </a:bodyPr>
          <a:lstStyle/>
          <a:p>
            <a:r>
              <a:rPr lang="en-US" sz="3600" dirty="0">
                <a:latin typeface="Agency FB" panose="020B0503020202020204" pitchFamily="34" charset="0"/>
              </a:rPr>
              <a:t>Objective</a:t>
            </a:r>
          </a:p>
          <a:p>
            <a:r>
              <a:rPr lang="en-US" sz="3600" dirty="0">
                <a:latin typeface="Agency FB" panose="020B0503020202020204" pitchFamily="34" charset="0"/>
              </a:rPr>
              <a:t>Material Study</a:t>
            </a:r>
          </a:p>
          <a:p>
            <a:r>
              <a:rPr lang="en-US" sz="3600" dirty="0">
                <a:latin typeface="Agency FB" panose="020B0503020202020204" pitchFamily="34" charset="0"/>
              </a:rPr>
              <a:t>Market Research</a:t>
            </a:r>
          </a:p>
          <a:p>
            <a:r>
              <a:rPr lang="en-US" sz="3600" dirty="0">
                <a:latin typeface="Agency FB" panose="020B0503020202020204" pitchFamily="34" charset="0"/>
              </a:rPr>
              <a:t>Basics of Torque Analyzer</a:t>
            </a:r>
          </a:p>
          <a:p>
            <a:r>
              <a:rPr lang="en-US" sz="3600" dirty="0">
                <a:latin typeface="Agency FB" panose="020B0503020202020204" pitchFamily="34" charset="0"/>
              </a:rPr>
              <a:t>Experiment Data &amp; Plots</a:t>
            </a:r>
          </a:p>
          <a:p>
            <a:r>
              <a:rPr lang="en-US" sz="3600" dirty="0">
                <a:latin typeface="Agency FB" panose="020B0503020202020204" pitchFamily="34" charset="0"/>
              </a:rPr>
              <a:t>Results, Tends &amp; Conclusion</a:t>
            </a:r>
          </a:p>
          <a:p>
            <a:endParaRPr lang="en-IN" dirty="0"/>
          </a:p>
        </p:txBody>
      </p:sp>
      <p:sp>
        <p:nvSpPr>
          <p:cNvPr id="4" name="Frame 3">
            <a:extLst>
              <a:ext uri="{FF2B5EF4-FFF2-40B4-BE49-F238E27FC236}">
                <a16:creationId xmlns:a16="http://schemas.microsoft.com/office/drawing/2014/main" id="{16555662-BACF-4433-BA30-0B4A04AD34D9}"/>
              </a:ext>
            </a:extLst>
          </p:cNvPr>
          <p:cNvSpPr/>
          <p:nvPr/>
        </p:nvSpPr>
        <p:spPr>
          <a:xfrm>
            <a:off x="9062807" y="682612"/>
            <a:ext cx="1706251" cy="1583245"/>
          </a:xfrm>
          <a:prstGeom prst="frame">
            <a:avLst/>
          </a:prstGeom>
          <a:ln>
            <a:noFill/>
          </a:ln>
          <a:effectLst>
            <a:glow rad="139700">
              <a:schemeClr val="accent1">
                <a:satMod val="175000"/>
                <a:alpha val="40000"/>
              </a:schemeClr>
            </a:glow>
            <a:outerShdw blurRad="184150" dist="241300" dir="11520000" sx="110000" sy="110000" algn="ctr">
              <a:srgbClr val="000000">
                <a:alpha val="18000"/>
              </a:srgbClr>
            </a:outerShdw>
          </a:effectLst>
          <a:scene3d>
            <a:camera prst="isometricOffAxis1Top"/>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Half Frame 4">
            <a:extLst>
              <a:ext uri="{FF2B5EF4-FFF2-40B4-BE49-F238E27FC236}">
                <a16:creationId xmlns:a16="http://schemas.microsoft.com/office/drawing/2014/main" id="{3B00FDE1-769A-46C3-BCDE-AC30A972F26C}"/>
              </a:ext>
            </a:extLst>
          </p:cNvPr>
          <p:cNvSpPr/>
          <p:nvPr/>
        </p:nvSpPr>
        <p:spPr>
          <a:xfrm rot="5400000">
            <a:off x="11094747" y="-465657"/>
            <a:ext cx="631596" cy="1562909"/>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Frame 5">
            <a:extLst>
              <a:ext uri="{FF2B5EF4-FFF2-40B4-BE49-F238E27FC236}">
                <a16:creationId xmlns:a16="http://schemas.microsoft.com/office/drawing/2014/main" id="{B5E7500E-D9E1-4A8D-B979-1B1DD2109682}"/>
              </a:ext>
            </a:extLst>
          </p:cNvPr>
          <p:cNvSpPr/>
          <p:nvPr/>
        </p:nvSpPr>
        <p:spPr>
          <a:xfrm>
            <a:off x="10524450" y="2775900"/>
            <a:ext cx="1164764" cy="1079598"/>
          </a:xfrm>
          <a:prstGeom prst="frame">
            <a:avLst/>
          </a:prstGeom>
          <a:ln>
            <a:noFill/>
          </a:ln>
          <a:effectLst>
            <a:glow rad="139700">
              <a:schemeClr val="accent1">
                <a:satMod val="175000"/>
                <a:alpha val="40000"/>
              </a:schemeClr>
            </a:glow>
            <a:outerShdw blurRad="184150" dist="241300" dir="11520000" sx="110000" sy="110000" algn="ctr">
              <a:srgbClr val="000000">
                <a:alpha val="18000"/>
              </a:srgbClr>
            </a:outerShdw>
          </a:effectLst>
          <a:scene3d>
            <a:camera prst="isometricOffAxis1Top"/>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Frame 6">
            <a:extLst>
              <a:ext uri="{FF2B5EF4-FFF2-40B4-BE49-F238E27FC236}">
                <a16:creationId xmlns:a16="http://schemas.microsoft.com/office/drawing/2014/main" id="{22888256-5BEB-4428-9356-137CB8EB066A}"/>
              </a:ext>
            </a:extLst>
          </p:cNvPr>
          <p:cNvSpPr/>
          <p:nvPr/>
        </p:nvSpPr>
        <p:spPr>
          <a:xfrm>
            <a:off x="10123234" y="4280794"/>
            <a:ext cx="802432" cy="774316"/>
          </a:xfrm>
          <a:prstGeom prst="frame">
            <a:avLst/>
          </a:prstGeom>
          <a:ln>
            <a:noFill/>
          </a:ln>
          <a:effectLst>
            <a:glow rad="139700">
              <a:schemeClr val="accent1">
                <a:satMod val="175000"/>
                <a:alpha val="40000"/>
              </a:schemeClr>
            </a:glow>
            <a:outerShdw blurRad="184150" dist="241300" dir="11520000" sx="110000" sy="110000" algn="ctr">
              <a:srgbClr val="000000">
                <a:alpha val="18000"/>
              </a:srgbClr>
            </a:outerShdw>
          </a:effectLst>
          <a:scene3d>
            <a:camera prst="isometricOffAxis1Top"/>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8" name="Frame 7">
            <a:extLst>
              <a:ext uri="{FF2B5EF4-FFF2-40B4-BE49-F238E27FC236}">
                <a16:creationId xmlns:a16="http://schemas.microsoft.com/office/drawing/2014/main" id="{CB9EF33F-0C24-4B44-9575-79F92685AA30}"/>
              </a:ext>
            </a:extLst>
          </p:cNvPr>
          <p:cNvSpPr/>
          <p:nvPr/>
        </p:nvSpPr>
        <p:spPr>
          <a:xfrm>
            <a:off x="10925666" y="5316172"/>
            <a:ext cx="506400" cy="468315"/>
          </a:xfrm>
          <a:prstGeom prst="frame">
            <a:avLst/>
          </a:prstGeom>
          <a:ln>
            <a:noFill/>
          </a:ln>
          <a:effectLst>
            <a:glow rad="139700">
              <a:schemeClr val="accent1">
                <a:satMod val="175000"/>
                <a:alpha val="40000"/>
              </a:schemeClr>
            </a:glow>
            <a:outerShdw blurRad="184150" dist="241300" dir="11520000" sx="110000" sy="110000" algn="ctr">
              <a:srgbClr val="000000">
                <a:alpha val="18000"/>
              </a:srgbClr>
            </a:outerShdw>
          </a:effectLst>
          <a:scene3d>
            <a:camera prst="isometricOffAxis1Top"/>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262071241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4215A-2F95-4418-BB94-5A164364A06E}"/>
              </a:ext>
            </a:extLst>
          </p:cNvPr>
          <p:cNvSpPr>
            <a:spLocks noGrp="1"/>
          </p:cNvSpPr>
          <p:nvPr>
            <p:ph type="title"/>
          </p:nvPr>
        </p:nvSpPr>
        <p:spPr>
          <a:xfrm>
            <a:off x="2291266" y="238892"/>
            <a:ext cx="9090090" cy="2900325"/>
          </a:xfrm>
        </p:spPr>
        <p:txBody>
          <a:bodyPr>
            <a:normAutofit/>
          </a:bodyPr>
          <a:lstStyle/>
          <a:p>
            <a:r>
              <a:rPr lang="en-US" dirty="0"/>
              <a:t>Self-Tapping screws:</a:t>
            </a:r>
            <a:br>
              <a:rPr lang="en-US" dirty="0"/>
            </a:br>
            <a:br>
              <a:rPr lang="en-US" sz="2800" dirty="0"/>
            </a:br>
            <a:r>
              <a:rPr lang="en-US" sz="2800" dirty="0"/>
              <a:t>INSERT NOT NEEDED!</a:t>
            </a:r>
            <a:endParaRPr lang="en-IN" dirty="0"/>
          </a:p>
        </p:txBody>
      </p:sp>
      <p:sp>
        <p:nvSpPr>
          <p:cNvPr id="3" name="Content Placeholder 2">
            <a:extLst>
              <a:ext uri="{FF2B5EF4-FFF2-40B4-BE49-F238E27FC236}">
                <a16:creationId xmlns:a16="http://schemas.microsoft.com/office/drawing/2014/main" id="{7FEDFD6B-C30B-4884-AC02-8873B74F28ED}"/>
              </a:ext>
            </a:extLst>
          </p:cNvPr>
          <p:cNvSpPr>
            <a:spLocks noGrp="1"/>
          </p:cNvSpPr>
          <p:nvPr>
            <p:ph sz="half" idx="1"/>
          </p:nvPr>
        </p:nvSpPr>
        <p:spPr>
          <a:xfrm>
            <a:off x="2589211" y="1782283"/>
            <a:ext cx="3518163" cy="4392274"/>
          </a:xfrm>
        </p:spPr>
        <p:txBody>
          <a:bodyPr>
            <a:normAutofit/>
          </a:bodyPr>
          <a:lstStyle/>
          <a:p>
            <a:r>
              <a:rPr lang="en-US" sz="2400" dirty="0"/>
              <a:t>Cost reduction, No Thread Insert Required</a:t>
            </a:r>
          </a:p>
          <a:p>
            <a:r>
              <a:rPr lang="en-US" sz="2400" dirty="0"/>
              <a:t>Faster to Install</a:t>
            </a:r>
          </a:p>
          <a:p>
            <a:r>
              <a:rPr lang="en-US" sz="2400" dirty="0"/>
              <a:t>Robust Application</a:t>
            </a:r>
          </a:p>
          <a:p>
            <a:r>
              <a:rPr lang="en-US" sz="2400" dirty="0"/>
              <a:t>More Efficient and less Failure </a:t>
            </a:r>
          </a:p>
          <a:p>
            <a:r>
              <a:rPr lang="en-US" sz="2400" b="1" dirty="0"/>
              <a:t>Sophisticated Manufacturing.</a:t>
            </a:r>
            <a:endParaRPr lang="en-IN" sz="2400" b="1" dirty="0"/>
          </a:p>
        </p:txBody>
      </p:sp>
      <p:sp>
        <p:nvSpPr>
          <p:cNvPr id="7" name="TextBox 6">
            <a:extLst>
              <a:ext uri="{FF2B5EF4-FFF2-40B4-BE49-F238E27FC236}">
                <a16:creationId xmlns:a16="http://schemas.microsoft.com/office/drawing/2014/main" id="{50ECDAAB-2F4B-4A52-BF09-67B33E8EFD26}"/>
              </a:ext>
            </a:extLst>
          </p:cNvPr>
          <p:cNvSpPr txBox="1"/>
          <p:nvPr/>
        </p:nvSpPr>
        <p:spPr>
          <a:xfrm>
            <a:off x="6836311" y="1150686"/>
            <a:ext cx="4039339" cy="707886"/>
          </a:xfrm>
          <a:prstGeom prst="rect">
            <a:avLst/>
          </a:prstGeom>
          <a:noFill/>
        </p:spPr>
        <p:txBody>
          <a:bodyPr wrap="square" rtlCol="0">
            <a:spAutoFit/>
          </a:bodyPr>
          <a:lstStyle/>
          <a:p>
            <a:pPr algn="r"/>
            <a:r>
              <a:rPr lang="en-US" sz="2000" b="1" i="1" u="sng" dirty="0"/>
              <a:t>Forms Female Thread part on its own as it screws in the Hole</a:t>
            </a:r>
            <a:endParaRPr lang="en-IN" sz="2000" b="1" i="1" u="sng" dirty="0"/>
          </a:p>
        </p:txBody>
      </p:sp>
      <p:pic>
        <p:nvPicPr>
          <p:cNvPr id="9" name="Content Placeholder 8">
            <a:extLst>
              <a:ext uri="{FF2B5EF4-FFF2-40B4-BE49-F238E27FC236}">
                <a16:creationId xmlns:a16="http://schemas.microsoft.com/office/drawing/2014/main" id="{CD523DE8-3936-48E0-80FB-4B2EC53E8F9F}"/>
              </a:ext>
            </a:extLst>
          </p:cNvPr>
          <p:cNvPicPr>
            <a:picLocks noGrp="1" noChangeAspect="1"/>
          </p:cNvPicPr>
          <p:nvPr>
            <p:ph sz="half" idx="2"/>
          </p:nvPr>
        </p:nvPicPr>
        <p:blipFill>
          <a:blip r:embed="rId2"/>
          <a:stretch>
            <a:fillRect/>
          </a:stretch>
        </p:blipFill>
        <p:spPr>
          <a:xfrm>
            <a:off x="6991158" y="1858572"/>
            <a:ext cx="4390198" cy="4415575"/>
          </a:xfrm>
        </p:spPr>
      </p:pic>
    </p:spTree>
    <p:extLst>
      <p:ext uri="{BB962C8B-B14F-4D97-AF65-F5344CB8AC3E}">
        <p14:creationId xmlns:p14="http://schemas.microsoft.com/office/powerpoint/2010/main" val="2974192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493F0-1220-42BF-A017-433E0DCE7ABD}"/>
              </a:ext>
            </a:extLst>
          </p:cNvPr>
          <p:cNvSpPr>
            <a:spLocks noGrp="1"/>
          </p:cNvSpPr>
          <p:nvPr>
            <p:ph type="title"/>
          </p:nvPr>
        </p:nvSpPr>
        <p:spPr>
          <a:xfrm>
            <a:off x="2466664" y="420189"/>
            <a:ext cx="8915399" cy="2701771"/>
          </a:xfrm>
        </p:spPr>
        <p:txBody>
          <a:bodyPr/>
          <a:lstStyle/>
          <a:p>
            <a:r>
              <a:rPr lang="en-US" dirty="0"/>
              <a:t>Fasteners for Thermoset Plastics</a:t>
            </a:r>
            <a:endParaRPr lang="en-IN" dirty="0"/>
          </a:p>
        </p:txBody>
      </p:sp>
      <p:sp>
        <p:nvSpPr>
          <p:cNvPr id="3" name="Text Placeholder 2">
            <a:extLst>
              <a:ext uri="{FF2B5EF4-FFF2-40B4-BE49-F238E27FC236}">
                <a16:creationId xmlns:a16="http://schemas.microsoft.com/office/drawing/2014/main" id="{07E477F0-00EE-47F9-A018-B72565855ADC}"/>
              </a:ext>
            </a:extLst>
          </p:cNvPr>
          <p:cNvSpPr>
            <a:spLocks noGrp="1"/>
          </p:cNvSpPr>
          <p:nvPr>
            <p:ph type="body" idx="1"/>
          </p:nvPr>
        </p:nvSpPr>
        <p:spPr>
          <a:xfrm>
            <a:off x="2589212" y="3840266"/>
            <a:ext cx="8915399" cy="1555864"/>
          </a:xfrm>
        </p:spPr>
        <p:txBody>
          <a:bodyPr>
            <a:normAutofit/>
          </a:bodyPr>
          <a:lstStyle/>
          <a:p>
            <a:pPr marL="285750" indent="-285750">
              <a:buFont typeface="Wingdings" panose="05000000000000000000" pitchFamily="2" charset="2"/>
              <a:buChar char="§"/>
            </a:pPr>
            <a:r>
              <a:rPr lang="en-US" sz="2400" i="1" dirty="0"/>
              <a:t>Brittle Material</a:t>
            </a:r>
          </a:p>
          <a:p>
            <a:pPr marL="285750" indent="-285750">
              <a:buFont typeface="Wingdings" panose="05000000000000000000" pitchFamily="2" charset="2"/>
              <a:buChar char="§"/>
            </a:pPr>
            <a:r>
              <a:rPr lang="en-US" sz="2400" i="1" dirty="0"/>
              <a:t>Much Harder than Thermoplastics</a:t>
            </a:r>
          </a:p>
          <a:p>
            <a:pPr marL="285750" indent="-285750">
              <a:buFont typeface="Wingdings" panose="05000000000000000000" pitchFamily="2" charset="2"/>
              <a:buChar char="§"/>
            </a:pPr>
            <a:r>
              <a:rPr lang="en-US" sz="2400" i="1" dirty="0"/>
              <a:t>Limited and Selective Market.</a:t>
            </a:r>
            <a:endParaRPr lang="en-IN" sz="2400" i="1" dirty="0"/>
          </a:p>
        </p:txBody>
      </p:sp>
      <p:sp>
        <p:nvSpPr>
          <p:cNvPr id="4" name="TextBox 3">
            <a:extLst>
              <a:ext uri="{FF2B5EF4-FFF2-40B4-BE49-F238E27FC236}">
                <a16:creationId xmlns:a16="http://schemas.microsoft.com/office/drawing/2014/main" id="{BF954F21-3FA6-4651-9682-8C70EC8ABBB6}"/>
              </a:ext>
            </a:extLst>
          </p:cNvPr>
          <p:cNvSpPr txBox="1"/>
          <p:nvPr/>
        </p:nvSpPr>
        <p:spPr>
          <a:xfrm>
            <a:off x="2716567" y="3419028"/>
            <a:ext cx="5903650" cy="461665"/>
          </a:xfrm>
          <a:prstGeom prst="rect">
            <a:avLst/>
          </a:prstGeom>
          <a:noFill/>
        </p:spPr>
        <p:txBody>
          <a:bodyPr wrap="square" rtlCol="0">
            <a:spAutoFit/>
          </a:bodyPr>
          <a:lstStyle/>
          <a:p>
            <a:r>
              <a:rPr lang="en-US" sz="2400" i="1" u="sng" dirty="0"/>
              <a:t>CHALLENGES:</a:t>
            </a:r>
            <a:endParaRPr lang="en-IN" sz="2400" i="1" u="sng" dirty="0"/>
          </a:p>
        </p:txBody>
      </p:sp>
    </p:spTree>
    <p:extLst>
      <p:ext uri="{BB962C8B-B14F-4D97-AF65-F5344CB8AC3E}">
        <p14:creationId xmlns:p14="http://schemas.microsoft.com/office/powerpoint/2010/main" val="6992047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C608E-006F-4EBF-B051-8E683BD6058A}"/>
              </a:ext>
            </a:extLst>
          </p:cNvPr>
          <p:cNvSpPr>
            <a:spLocks noGrp="1"/>
          </p:cNvSpPr>
          <p:nvPr>
            <p:ph type="title"/>
          </p:nvPr>
        </p:nvSpPr>
        <p:spPr/>
        <p:txBody>
          <a:bodyPr/>
          <a:lstStyle/>
          <a:p>
            <a:r>
              <a:rPr lang="en-US" b="1" dirty="0"/>
              <a:t>Delta PT-S</a:t>
            </a:r>
            <a:endParaRPr lang="en-IN" b="1" dirty="0"/>
          </a:p>
        </p:txBody>
      </p:sp>
      <p:sp>
        <p:nvSpPr>
          <p:cNvPr id="3" name="Content Placeholder 2">
            <a:extLst>
              <a:ext uri="{FF2B5EF4-FFF2-40B4-BE49-F238E27FC236}">
                <a16:creationId xmlns:a16="http://schemas.microsoft.com/office/drawing/2014/main" id="{2C1BD5F2-E7CD-4C84-A24D-A86E57EFF2BA}"/>
              </a:ext>
            </a:extLst>
          </p:cNvPr>
          <p:cNvSpPr>
            <a:spLocks noGrp="1"/>
          </p:cNvSpPr>
          <p:nvPr>
            <p:ph sz="half" idx="1"/>
          </p:nvPr>
        </p:nvSpPr>
        <p:spPr/>
        <p:txBody>
          <a:bodyPr>
            <a:normAutofit/>
          </a:bodyPr>
          <a:lstStyle/>
          <a:p>
            <a:r>
              <a:rPr lang="en-US" sz="2000" dirty="0"/>
              <a:t>Everything same as Delta PT with addition of Shank Slot at the end.</a:t>
            </a:r>
          </a:p>
          <a:p>
            <a:r>
              <a:rPr lang="en-US" sz="2000" dirty="0"/>
              <a:t>Multi-compound 30° flank angle and root for dynamic safety</a:t>
            </a:r>
          </a:p>
          <a:p>
            <a:r>
              <a:rPr lang="en-US" sz="2000" dirty="0"/>
              <a:t>Increased vibrational safety by improved pitch</a:t>
            </a:r>
          </a:p>
          <a:p>
            <a:r>
              <a:rPr lang="en-US" sz="2000" dirty="0"/>
              <a:t>Cutting edge for lower installation torque</a:t>
            </a:r>
          </a:p>
          <a:p>
            <a:endParaRPr lang="en-IN" sz="2000" dirty="0"/>
          </a:p>
        </p:txBody>
      </p:sp>
      <p:pic>
        <p:nvPicPr>
          <p:cNvPr id="6" name="Content Placeholder 5">
            <a:extLst>
              <a:ext uri="{FF2B5EF4-FFF2-40B4-BE49-F238E27FC236}">
                <a16:creationId xmlns:a16="http://schemas.microsoft.com/office/drawing/2014/main" id="{59A28821-A1ED-448E-B496-74DBDD6E9081}"/>
              </a:ext>
            </a:extLst>
          </p:cNvPr>
          <p:cNvPicPr>
            <a:picLocks noGrp="1" noChangeAspect="1"/>
          </p:cNvPicPr>
          <p:nvPr>
            <p:ph sz="half" idx="2"/>
          </p:nvPr>
        </p:nvPicPr>
        <p:blipFill>
          <a:blip r:embed="rId2"/>
          <a:stretch>
            <a:fillRect/>
          </a:stretch>
        </p:blipFill>
        <p:spPr>
          <a:xfrm>
            <a:off x="6759735" y="2050741"/>
            <a:ext cx="5025365" cy="2385458"/>
          </a:xfrm>
        </p:spPr>
      </p:pic>
    </p:spTree>
    <p:extLst>
      <p:ext uri="{BB962C8B-B14F-4D97-AF65-F5344CB8AC3E}">
        <p14:creationId xmlns:p14="http://schemas.microsoft.com/office/powerpoint/2010/main" val="1553174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AC2-E0B3-4862-A008-7A444D20F8C9}"/>
              </a:ext>
            </a:extLst>
          </p:cNvPr>
          <p:cNvSpPr>
            <a:spLocks noGrp="1"/>
          </p:cNvSpPr>
          <p:nvPr>
            <p:ph type="title"/>
          </p:nvPr>
        </p:nvSpPr>
        <p:spPr>
          <a:xfrm>
            <a:off x="2592924" y="618528"/>
            <a:ext cx="8911687" cy="1280890"/>
          </a:xfrm>
        </p:spPr>
        <p:txBody>
          <a:bodyPr/>
          <a:lstStyle/>
          <a:p>
            <a:r>
              <a:rPr lang="en-US" u="sng" dirty="0"/>
              <a:t>SAIMA’s Special NONSERT</a:t>
            </a:r>
            <a:endParaRPr lang="en-IN" dirty="0"/>
          </a:p>
        </p:txBody>
      </p:sp>
      <p:pic>
        <p:nvPicPr>
          <p:cNvPr id="6" name="Content Placeholder 5">
            <a:extLst>
              <a:ext uri="{FF2B5EF4-FFF2-40B4-BE49-F238E27FC236}">
                <a16:creationId xmlns:a16="http://schemas.microsoft.com/office/drawing/2014/main" id="{776DC234-439D-49A8-B9A5-6BE2B372B9F5}"/>
              </a:ext>
            </a:extLst>
          </p:cNvPr>
          <p:cNvPicPr>
            <a:picLocks noGrp="1" noChangeAspect="1"/>
          </p:cNvPicPr>
          <p:nvPr>
            <p:ph sz="half" idx="1"/>
          </p:nvPr>
        </p:nvPicPr>
        <p:blipFill>
          <a:blip r:embed="rId2"/>
          <a:stretch>
            <a:fillRect/>
          </a:stretch>
        </p:blipFill>
        <p:spPr>
          <a:xfrm>
            <a:off x="1849449" y="1597257"/>
            <a:ext cx="6996917" cy="3165208"/>
          </a:xfrm>
          <a:prstGeom prst="rect">
            <a:avLst/>
          </a:prstGeom>
          <a:ln w="88900" cap="sq" cmpd="thickThin">
            <a:solidFill>
              <a:srgbClr val="000000"/>
            </a:solidFill>
            <a:prstDash val="solid"/>
            <a:miter lim="800000"/>
          </a:ln>
          <a:effectLst>
            <a:innerShdw blurRad="76200">
              <a:srgbClr val="000000"/>
            </a:innerShdw>
          </a:effectLst>
        </p:spPr>
      </p:pic>
      <p:sp>
        <p:nvSpPr>
          <p:cNvPr id="4" name="Content Placeholder 3">
            <a:extLst>
              <a:ext uri="{FF2B5EF4-FFF2-40B4-BE49-F238E27FC236}">
                <a16:creationId xmlns:a16="http://schemas.microsoft.com/office/drawing/2014/main" id="{980C59F2-2770-46FD-A8D7-CE5B166C38F0}"/>
              </a:ext>
            </a:extLst>
          </p:cNvPr>
          <p:cNvSpPr>
            <a:spLocks noGrp="1"/>
          </p:cNvSpPr>
          <p:nvPr>
            <p:ph sz="half" idx="2"/>
          </p:nvPr>
        </p:nvSpPr>
        <p:spPr>
          <a:xfrm>
            <a:off x="2592924" y="5007026"/>
            <a:ext cx="6996917" cy="1850974"/>
          </a:xfrm>
        </p:spPr>
        <p:txBody>
          <a:bodyPr/>
          <a:lstStyle/>
          <a:p>
            <a:r>
              <a:rPr lang="en-US" sz="2400" dirty="0"/>
              <a:t>Thread Angle:  30 Degrees</a:t>
            </a:r>
            <a:br>
              <a:rPr lang="en-US" sz="2400" dirty="0"/>
            </a:br>
            <a:r>
              <a:rPr lang="en-US" sz="2400" dirty="0"/>
              <a:t>Pitch               :  1.1mm</a:t>
            </a:r>
            <a:br>
              <a:rPr lang="en-US" sz="2400" dirty="0"/>
            </a:br>
            <a:r>
              <a:rPr lang="en-US" sz="2400" dirty="0"/>
              <a:t>Thread Profile:  Triangular</a:t>
            </a:r>
          </a:p>
          <a:p>
            <a:r>
              <a:rPr lang="en-US" sz="2400" dirty="0"/>
              <a:t>Cutting EDGE (</a:t>
            </a:r>
            <a:r>
              <a:rPr lang="en-US" sz="2400" dirty="0" err="1"/>
              <a:t>Slank</a:t>
            </a:r>
            <a:r>
              <a:rPr lang="en-US" sz="2400" dirty="0"/>
              <a:t> Shot)</a:t>
            </a:r>
            <a:endParaRPr lang="en-IN" sz="2400" dirty="0"/>
          </a:p>
          <a:p>
            <a:endParaRPr lang="en-IN" dirty="0"/>
          </a:p>
        </p:txBody>
      </p:sp>
      <p:sp>
        <p:nvSpPr>
          <p:cNvPr id="3" name="TextBox 2">
            <a:extLst>
              <a:ext uri="{FF2B5EF4-FFF2-40B4-BE49-F238E27FC236}">
                <a16:creationId xmlns:a16="http://schemas.microsoft.com/office/drawing/2014/main" id="{37FEAD44-6824-48FE-914D-1095A2545520}"/>
              </a:ext>
            </a:extLst>
          </p:cNvPr>
          <p:cNvSpPr txBox="1"/>
          <p:nvPr/>
        </p:nvSpPr>
        <p:spPr>
          <a:xfrm>
            <a:off x="9223050" y="1597257"/>
            <a:ext cx="2699661" cy="4524315"/>
          </a:xfrm>
          <a:prstGeom prst="rect">
            <a:avLst/>
          </a:prstGeom>
          <a:noFill/>
        </p:spPr>
        <p:txBody>
          <a:bodyPr wrap="square" rtlCol="0">
            <a:spAutoFit/>
          </a:bodyPr>
          <a:lstStyle/>
          <a:p>
            <a:r>
              <a:rPr lang="en-US" sz="2400" b="1" u="sng" dirty="0">
                <a:effectLst>
                  <a:outerShdw blurRad="38100" dist="38100" dir="2700000" algn="tl">
                    <a:srgbClr val="000000">
                      <a:alpha val="43137"/>
                    </a:srgbClr>
                  </a:outerShdw>
                </a:effectLst>
              </a:rPr>
              <a:t>NONSERT</a:t>
            </a:r>
            <a:r>
              <a:rPr lang="en-US" sz="2400" b="1" dirty="0">
                <a:effectLst>
                  <a:outerShdw blurRad="38100" dist="38100" dir="2700000" algn="tl">
                    <a:srgbClr val="000000">
                      <a:alpha val="43137"/>
                    </a:srgbClr>
                  </a:outerShdw>
                </a:effectLst>
              </a:rPr>
              <a:t>: </a:t>
            </a:r>
            <a:r>
              <a:rPr lang="en-US" sz="2400" dirty="0"/>
              <a:t>A brand of SAIMA that features Self-Tapping screws.</a:t>
            </a:r>
          </a:p>
          <a:p>
            <a:endParaRPr lang="en-US" sz="2400" dirty="0"/>
          </a:p>
          <a:p>
            <a:r>
              <a:rPr lang="en-US" sz="2400" b="1" u="sng" dirty="0">
                <a:effectLst>
                  <a:outerShdw blurRad="38100" dist="38100" dir="2700000" algn="tl">
                    <a:srgbClr val="000000">
                      <a:alpha val="43137"/>
                    </a:srgbClr>
                  </a:outerShdw>
                </a:effectLst>
              </a:rPr>
              <a:t>Special NONSERT</a:t>
            </a:r>
            <a:r>
              <a:rPr lang="en-US" sz="2400" b="1" dirty="0">
                <a:effectLst>
                  <a:outerShdw blurRad="38100" dist="38100" dir="2700000" algn="tl">
                    <a:srgbClr val="000000">
                      <a:alpha val="43137"/>
                    </a:srgbClr>
                  </a:outerShdw>
                </a:effectLst>
              </a:rPr>
              <a:t>: </a:t>
            </a:r>
            <a:r>
              <a:rPr lang="en-US" sz="2400" dirty="0"/>
              <a:t>NONSERT screws specially meant for Thermoset plastics</a:t>
            </a:r>
          </a:p>
        </p:txBody>
      </p:sp>
    </p:spTree>
    <p:extLst>
      <p:ext uri="{BB962C8B-B14F-4D97-AF65-F5344CB8AC3E}">
        <p14:creationId xmlns:p14="http://schemas.microsoft.com/office/powerpoint/2010/main" val="739762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6F32F-56FD-4422-97FE-D5FDA43291A5}"/>
              </a:ext>
            </a:extLst>
          </p:cNvPr>
          <p:cNvSpPr>
            <a:spLocks noGrp="1"/>
          </p:cNvSpPr>
          <p:nvPr>
            <p:ph type="title"/>
          </p:nvPr>
        </p:nvSpPr>
        <p:spPr/>
        <p:txBody>
          <a:bodyPr/>
          <a:lstStyle/>
          <a:p>
            <a:r>
              <a:rPr lang="en-IN" i="1" u="sng" dirty="0"/>
              <a:t>The Design:</a:t>
            </a:r>
          </a:p>
        </p:txBody>
      </p:sp>
      <p:sp>
        <p:nvSpPr>
          <p:cNvPr id="3" name="Content Placeholder 2">
            <a:extLst>
              <a:ext uri="{FF2B5EF4-FFF2-40B4-BE49-F238E27FC236}">
                <a16:creationId xmlns:a16="http://schemas.microsoft.com/office/drawing/2014/main" id="{95AE67F2-B8F7-4C98-87D5-AA368150D3D8}"/>
              </a:ext>
            </a:extLst>
          </p:cNvPr>
          <p:cNvSpPr>
            <a:spLocks noGrp="1"/>
          </p:cNvSpPr>
          <p:nvPr>
            <p:ph idx="1"/>
          </p:nvPr>
        </p:nvSpPr>
        <p:spPr>
          <a:xfrm>
            <a:off x="2592925" y="1706252"/>
            <a:ext cx="8911688" cy="5010445"/>
          </a:xfrm>
        </p:spPr>
        <p:txBody>
          <a:bodyPr>
            <a:normAutofit/>
          </a:bodyPr>
          <a:lstStyle/>
          <a:p>
            <a:pPr lvl="0"/>
            <a:r>
              <a:rPr lang="en-US" sz="2800" dirty="0"/>
              <a:t>Reduces stress due to low flank angle.</a:t>
            </a:r>
          </a:p>
          <a:p>
            <a:pPr lvl="0"/>
            <a:r>
              <a:rPr lang="en-US" sz="2800" dirty="0"/>
              <a:t>Insert elimination possible.</a:t>
            </a:r>
            <a:endParaRPr lang="en-IN" sz="2800" dirty="0"/>
          </a:p>
          <a:p>
            <a:pPr lvl="0"/>
            <a:r>
              <a:rPr lang="en-US" sz="2800" dirty="0"/>
              <a:t>Offers Repeatability in thermosets.</a:t>
            </a:r>
            <a:endParaRPr lang="en-IN" sz="2800" dirty="0"/>
          </a:p>
          <a:p>
            <a:pPr lvl="0"/>
            <a:r>
              <a:rPr lang="en-US" sz="2800" dirty="0"/>
              <a:t>The special Triangular thread profile such that the material can exert resistance only at the three edges unlike in the circular one, where resistance is at all the points of the thread line.</a:t>
            </a:r>
            <a:endParaRPr lang="en-IN" sz="2800" dirty="0"/>
          </a:p>
        </p:txBody>
      </p:sp>
    </p:spTree>
    <p:extLst>
      <p:ext uri="{BB962C8B-B14F-4D97-AF65-F5344CB8AC3E}">
        <p14:creationId xmlns:p14="http://schemas.microsoft.com/office/powerpoint/2010/main" val="225637117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86ACC-932A-4439-AC79-ED85FAD56BE9}"/>
              </a:ext>
            </a:extLst>
          </p:cNvPr>
          <p:cNvSpPr>
            <a:spLocks noGrp="1"/>
          </p:cNvSpPr>
          <p:nvPr>
            <p:ph type="title"/>
          </p:nvPr>
        </p:nvSpPr>
        <p:spPr>
          <a:xfrm>
            <a:off x="2589212" y="867052"/>
            <a:ext cx="8915399" cy="3117040"/>
          </a:xfrm>
        </p:spPr>
        <p:txBody>
          <a:bodyPr/>
          <a:lstStyle/>
          <a:p>
            <a:r>
              <a:rPr lang="en-US" dirty="0"/>
              <a:t>Testifying SAIMA’s Special Non-</a:t>
            </a:r>
            <a:r>
              <a:rPr lang="en-US" dirty="0" err="1"/>
              <a:t>sert</a:t>
            </a:r>
            <a:r>
              <a:rPr lang="en-US" dirty="0"/>
              <a:t> for Thermoset Plastics</a:t>
            </a:r>
            <a:endParaRPr lang="en-IN" dirty="0"/>
          </a:p>
        </p:txBody>
      </p:sp>
      <p:sp>
        <p:nvSpPr>
          <p:cNvPr id="3" name="Text Placeholder 2">
            <a:extLst>
              <a:ext uri="{FF2B5EF4-FFF2-40B4-BE49-F238E27FC236}">
                <a16:creationId xmlns:a16="http://schemas.microsoft.com/office/drawing/2014/main" id="{114C08C8-09CE-4075-A425-317FD2266F37}"/>
              </a:ext>
            </a:extLst>
          </p:cNvPr>
          <p:cNvSpPr>
            <a:spLocks noGrp="1"/>
          </p:cNvSpPr>
          <p:nvPr>
            <p:ph type="body" idx="1"/>
          </p:nvPr>
        </p:nvSpPr>
        <p:spPr/>
        <p:txBody>
          <a:bodyPr>
            <a:normAutofit/>
          </a:bodyPr>
          <a:lstStyle/>
          <a:p>
            <a:r>
              <a:rPr lang="en-US" sz="2400" dirty="0"/>
              <a:t>Results and Analysis of Torque Analyzer Outputs upon testing the screws on different loads and implications.</a:t>
            </a:r>
            <a:endParaRPr lang="en-IN" sz="2400" dirty="0"/>
          </a:p>
        </p:txBody>
      </p:sp>
    </p:spTree>
    <p:extLst>
      <p:ext uri="{BB962C8B-B14F-4D97-AF65-F5344CB8AC3E}">
        <p14:creationId xmlns:p14="http://schemas.microsoft.com/office/powerpoint/2010/main" val="97884832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C6840-9C6C-4988-9C4C-81798B6F0309}"/>
              </a:ext>
            </a:extLst>
          </p:cNvPr>
          <p:cNvSpPr>
            <a:spLocks noGrp="1"/>
          </p:cNvSpPr>
          <p:nvPr>
            <p:ph type="ctrTitle"/>
          </p:nvPr>
        </p:nvSpPr>
        <p:spPr/>
        <p:txBody>
          <a:bodyPr/>
          <a:lstStyle/>
          <a:p>
            <a:r>
              <a:rPr lang="en-US" dirty="0"/>
              <a:t>Bakelite Material</a:t>
            </a:r>
            <a:endParaRPr lang="en-IN" dirty="0"/>
          </a:p>
        </p:txBody>
      </p:sp>
      <p:sp>
        <p:nvSpPr>
          <p:cNvPr id="3" name="Subtitle 2">
            <a:extLst>
              <a:ext uri="{FF2B5EF4-FFF2-40B4-BE49-F238E27FC236}">
                <a16:creationId xmlns:a16="http://schemas.microsoft.com/office/drawing/2014/main" id="{4FCA4342-CE16-47C5-81FB-E27233545D6B}"/>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68555066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007A9-3E0E-43A1-A811-3DD575D72143}"/>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0F6C2D43-4628-4504-858B-F187D52AF837}"/>
              </a:ext>
            </a:extLst>
          </p:cNvPr>
          <p:cNvSpPr>
            <a:spLocks noGrp="1"/>
          </p:cNvSpPr>
          <p:nvPr>
            <p:ph type="body" sz="half" idx="2"/>
          </p:nvPr>
        </p:nvSpPr>
        <p:spPr/>
        <p:txBody>
          <a:bodyPr/>
          <a:lstStyle/>
          <a:p>
            <a:endParaRPr lang="en-IN" dirty="0"/>
          </a:p>
        </p:txBody>
      </p:sp>
      <p:graphicFrame>
        <p:nvGraphicFramePr>
          <p:cNvPr id="5" name="Table 4">
            <a:extLst>
              <a:ext uri="{FF2B5EF4-FFF2-40B4-BE49-F238E27FC236}">
                <a16:creationId xmlns:a16="http://schemas.microsoft.com/office/drawing/2014/main" id="{7D39D6C4-07CA-4F62-8094-5E9DD078F346}"/>
              </a:ext>
            </a:extLst>
          </p:cNvPr>
          <p:cNvGraphicFramePr>
            <a:graphicFrameLocks noGrp="1"/>
          </p:cNvGraphicFramePr>
          <p:nvPr>
            <p:extLst>
              <p:ext uri="{D42A27DB-BD31-4B8C-83A1-F6EECF244321}">
                <p14:modId xmlns:p14="http://schemas.microsoft.com/office/powerpoint/2010/main" val="789321299"/>
              </p:ext>
            </p:extLst>
          </p:nvPr>
        </p:nvGraphicFramePr>
        <p:xfrm>
          <a:off x="1846555" y="-10212"/>
          <a:ext cx="10345444" cy="2130616"/>
        </p:xfrm>
        <a:graphic>
          <a:graphicData uri="http://schemas.openxmlformats.org/drawingml/2006/table">
            <a:tbl>
              <a:tblPr firstRow="1" firstCol="1" bandRow="1">
                <a:tableStyleId>{5C22544A-7EE6-4342-B048-85BDC9FD1C3A}</a:tableStyleId>
              </a:tblPr>
              <a:tblGrid>
                <a:gridCol w="2397182">
                  <a:extLst>
                    <a:ext uri="{9D8B030D-6E8A-4147-A177-3AD203B41FA5}">
                      <a16:colId xmlns:a16="http://schemas.microsoft.com/office/drawing/2014/main" val="2928867253"/>
                    </a:ext>
                  </a:extLst>
                </a:gridCol>
                <a:gridCol w="1517848">
                  <a:extLst>
                    <a:ext uri="{9D8B030D-6E8A-4147-A177-3AD203B41FA5}">
                      <a16:colId xmlns:a16="http://schemas.microsoft.com/office/drawing/2014/main" val="2076853171"/>
                    </a:ext>
                  </a:extLst>
                </a:gridCol>
                <a:gridCol w="1497962">
                  <a:extLst>
                    <a:ext uri="{9D8B030D-6E8A-4147-A177-3AD203B41FA5}">
                      <a16:colId xmlns:a16="http://schemas.microsoft.com/office/drawing/2014/main" val="979972818"/>
                    </a:ext>
                  </a:extLst>
                </a:gridCol>
                <a:gridCol w="1286646">
                  <a:extLst>
                    <a:ext uri="{9D8B030D-6E8A-4147-A177-3AD203B41FA5}">
                      <a16:colId xmlns:a16="http://schemas.microsoft.com/office/drawing/2014/main" val="1509004413"/>
                    </a:ext>
                  </a:extLst>
                </a:gridCol>
                <a:gridCol w="1318613">
                  <a:extLst>
                    <a:ext uri="{9D8B030D-6E8A-4147-A177-3AD203B41FA5}">
                      <a16:colId xmlns:a16="http://schemas.microsoft.com/office/drawing/2014/main" val="3791753440"/>
                    </a:ext>
                  </a:extLst>
                </a:gridCol>
                <a:gridCol w="2327193">
                  <a:extLst>
                    <a:ext uri="{9D8B030D-6E8A-4147-A177-3AD203B41FA5}">
                      <a16:colId xmlns:a16="http://schemas.microsoft.com/office/drawing/2014/main" val="3922290265"/>
                    </a:ext>
                  </a:extLst>
                </a:gridCol>
              </a:tblGrid>
              <a:tr h="326770">
                <a:tc gridSpan="6">
                  <a:txBody>
                    <a:bodyPr/>
                    <a:lstStyle/>
                    <a:p>
                      <a:pPr>
                        <a:lnSpc>
                          <a:spcPct val="140000"/>
                        </a:lnSpc>
                        <a:spcAft>
                          <a:spcPts val="900"/>
                        </a:spcAft>
                      </a:pPr>
                      <a:r>
                        <a:rPr lang="en-US" sz="1600" dirty="0">
                          <a:effectLst/>
                        </a:rPr>
                        <a:t>3.7 MM BIT                          Material: Brown Paper Bakelite                                                  </a:t>
                      </a:r>
                      <a:r>
                        <a:rPr lang="en-IN" sz="1600" b="1" dirty="0">
                          <a:solidFill>
                            <a:srgbClr val="ECAB6A"/>
                          </a:solidFill>
                          <a:effectLst/>
                        </a:rPr>
                        <a:t>(NO CAM OUTS</a:t>
                      </a:r>
                      <a:r>
                        <a:rPr lang="en-IN" sz="1800" b="1" dirty="0">
                          <a:solidFill>
                            <a:srgbClr val="ECAB6A"/>
                          </a:solidFill>
                          <a:effectLst/>
                        </a:rPr>
                        <a:t>)</a:t>
                      </a:r>
                      <a:r>
                        <a:rPr lang="en-US" sz="1600" dirty="0">
                          <a:solidFill>
                            <a:srgbClr val="ECAB6A"/>
                          </a:solidFill>
                          <a:effectLst/>
                        </a:rPr>
                        <a:t> </a:t>
                      </a:r>
                      <a:endParaRPr lang="en-IN" sz="1050" dirty="0">
                        <a:solidFill>
                          <a:srgbClr val="ECAB6A"/>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392082872"/>
                  </a:ext>
                </a:extLst>
              </a:tr>
              <a:tr h="357105">
                <a:tc>
                  <a:txBody>
                    <a:bodyPr/>
                    <a:lstStyle/>
                    <a:p>
                      <a:pPr marR="29210" algn="ctr">
                        <a:lnSpc>
                          <a:spcPct val="140000"/>
                        </a:lnSpc>
                        <a:spcAft>
                          <a:spcPts val="900"/>
                        </a:spcAft>
                      </a:pPr>
                      <a:r>
                        <a:rPr lang="en-US" sz="1600" dirty="0">
                          <a:effectLst/>
                        </a:rPr>
                        <a:t>Load</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algn="ctr">
                        <a:lnSpc>
                          <a:spcPct val="140000"/>
                        </a:lnSpc>
                        <a:spcAft>
                          <a:spcPts val="900"/>
                        </a:spcAft>
                      </a:pPr>
                      <a:r>
                        <a:rPr lang="en-US" sz="1600" dirty="0">
                          <a:effectLst/>
                        </a:rPr>
                        <a:t>181 N</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600" dirty="0">
                          <a:effectLst/>
                        </a:rPr>
                        <a:t>151 N</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30480" algn="ctr">
                        <a:lnSpc>
                          <a:spcPct val="140000"/>
                        </a:lnSpc>
                        <a:spcAft>
                          <a:spcPts val="900"/>
                        </a:spcAft>
                      </a:pPr>
                      <a:r>
                        <a:rPr lang="en-US" sz="1600" dirty="0">
                          <a:effectLst/>
                        </a:rPr>
                        <a:t>131 N  </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7940" algn="ctr">
                        <a:lnSpc>
                          <a:spcPct val="140000"/>
                        </a:lnSpc>
                        <a:spcAft>
                          <a:spcPts val="900"/>
                        </a:spcAft>
                      </a:pPr>
                      <a:r>
                        <a:rPr lang="en-US" sz="1600" dirty="0">
                          <a:effectLst/>
                        </a:rPr>
                        <a:t>111 N</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7940" algn="ctr">
                        <a:lnSpc>
                          <a:spcPct val="140000"/>
                        </a:lnSpc>
                        <a:spcAft>
                          <a:spcPts val="900"/>
                        </a:spcAft>
                      </a:pPr>
                      <a:r>
                        <a:rPr lang="en-US" sz="2000" b="1" dirty="0">
                          <a:effectLst/>
                        </a:rPr>
                        <a:t>91N</a:t>
                      </a:r>
                      <a:endParaRPr lang="en-US" sz="2400" b="1" dirty="0">
                        <a:solidFill>
                          <a:schemeClr val="accent2"/>
                        </a:solidFill>
                        <a:effectLst/>
                      </a:endParaRPr>
                    </a:p>
                  </a:txBody>
                  <a:tcPr marL="80645" marR="52070" marT="30480" marB="0"/>
                </a:tc>
                <a:extLst>
                  <a:ext uri="{0D108BD9-81ED-4DB2-BD59-A6C34878D82A}">
                    <a16:rowId xmlns:a16="http://schemas.microsoft.com/office/drawing/2014/main" val="3972828986"/>
                  </a:ext>
                </a:extLst>
              </a:tr>
              <a:tr h="297662">
                <a:tc>
                  <a:txBody>
                    <a:bodyPr/>
                    <a:lstStyle/>
                    <a:p>
                      <a:pPr marR="27305" algn="ctr">
                        <a:lnSpc>
                          <a:spcPct val="140000"/>
                        </a:lnSpc>
                        <a:spcAft>
                          <a:spcPts val="900"/>
                        </a:spcAft>
                      </a:pPr>
                      <a:r>
                        <a:rPr lang="en-US" sz="1600" dirty="0">
                          <a:effectLst/>
                        </a:rPr>
                        <a:t>TD </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600" dirty="0">
                          <a:effectLst/>
                        </a:rPr>
                        <a:t>0.712</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600" dirty="0">
                          <a:effectLst/>
                        </a:rPr>
                        <a:t>0.588</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600" dirty="0">
                          <a:effectLst/>
                        </a:rPr>
                        <a:t>0.656 </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600" dirty="0">
                          <a:effectLst/>
                        </a:rPr>
                        <a:t>0.687</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600" dirty="0">
                          <a:effectLst/>
                        </a:rPr>
                        <a:t>0.588</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extLst>
                  <a:ext uri="{0D108BD9-81ED-4DB2-BD59-A6C34878D82A}">
                    <a16:rowId xmlns:a16="http://schemas.microsoft.com/office/drawing/2014/main" val="2343711184"/>
                  </a:ext>
                </a:extLst>
              </a:tr>
              <a:tr h="297662">
                <a:tc>
                  <a:txBody>
                    <a:bodyPr/>
                    <a:lstStyle/>
                    <a:p>
                      <a:pPr marR="28575" algn="ctr">
                        <a:lnSpc>
                          <a:spcPct val="140000"/>
                        </a:lnSpc>
                        <a:spcAft>
                          <a:spcPts val="900"/>
                        </a:spcAft>
                      </a:pPr>
                      <a:r>
                        <a:rPr lang="en-US" sz="1600" dirty="0">
                          <a:effectLst/>
                        </a:rPr>
                        <a:t>TS </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600" dirty="0">
                          <a:effectLst/>
                        </a:rPr>
                        <a:t>2.48</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600" dirty="0">
                          <a:effectLst/>
                        </a:rPr>
                        <a:t>2.06 </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600" dirty="0">
                          <a:effectLst/>
                        </a:rPr>
                        <a:t>2.28</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600" dirty="0">
                          <a:effectLst/>
                        </a:rPr>
                        <a:t>2.51 </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600" dirty="0">
                          <a:effectLst/>
                        </a:rPr>
                        <a:t>2.06</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extLst>
                  <a:ext uri="{0D108BD9-81ED-4DB2-BD59-A6C34878D82A}">
                    <a16:rowId xmlns:a16="http://schemas.microsoft.com/office/drawing/2014/main" val="1152451484"/>
                  </a:ext>
                </a:extLst>
              </a:tr>
              <a:tr h="297662">
                <a:tc>
                  <a:txBody>
                    <a:bodyPr/>
                    <a:lstStyle/>
                    <a:p>
                      <a:pPr marR="27305" algn="ctr">
                        <a:lnSpc>
                          <a:spcPct val="140000"/>
                        </a:lnSpc>
                        <a:spcAft>
                          <a:spcPts val="900"/>
                        </a:spcAft>
                      </a:pPr>
                      <a:r>
                        <a:rPr lang="en-US" sz="1600" dirty="0">
                          <a:effectLst/>
                        </a:rPr>
                        <a:t>TF </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600" dirty="0">
                          <a:effectLst/>
                        </a:rPr>
                        <a:t>4.27</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600" dirty="0">
                          <a:effectLst/>
                        </a:rPr>
                        <a:t>3.562 </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600" dirty="0">
                          <a:effectLst/>
                        </a:rPr>
                        <a:t>3.919 </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600" dirty="0">
                          <a:effectLst/>
                        </a:rPr>
                        <a:t>4.353</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600" dirty="0">
                          <a:effectLst/>
                        </a:rPr>
                        <a:t>3.562</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extLst>
                  <a:ext uri="{0D108BD9-81ED-4DB2-BD59-A6C34878D82A}">
                    <a16:rowId xmlns:a16="http://schemas.microsoft.com/office/drawing/2014/main" val="3479296085"/>
                  </a:ext>
                </a:extLst>
              </a:tr>
              <a:tr h="297662">
                <a:tc>
                  <a:txBody>
                    <a:bodyPr/>
                    <a:lstStyle/>
                    <a:p>
                      <a:pPr marR="27940" algn="ctr">
                        <a:lnSpc>
                          <a:spcPct val="140000"/>
                        </a:lnSpc>
                        <a:spcAft>
                          <a:spcPts val="900"/>
                        </a:spcAft>
                      </a:pPr>
                      <a:r>
                        <a:rPr lang="en-US" sz="1600" dirty="0">
                          <a:effectLst/>
                        </a:rPr>
                        <a:t>F/D </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600" dirty="0">
                          <a:effectLst/>
                        </a:rPr>
                        <a:t>6.011</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600" dirty="0">
                          <a:effectLst/>
                        </a:rPr>
                        <a:t>6.05 </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600" dirty="0">
                          <a:effectLst/>
                        </a:rPr>
                        <a:t>5.97 </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600" dirty="0">
                          <a:effectLst/>
                        </a:rPr>
                        <a:t>6.336 </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600" dirty="0">
                          <a:effectLst/>
                        </a:rPr>
                        <a:t>6.054</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extLst>
                  <a:ext uri="{0D108BD9-81ED-4DB2-BD59-A6C34878D82A}">
                    <a16:rowId xmlns:a16="http://schemas.microsoft.com/office/drawing/2014/main" val="36693780"/>
                  </a:ext>
                </a:extLst>
              </a:tr>
            </a:tbl>
          </a:graphicData>
        </a:graphic>
      </p:graphicFrame>
      <p:graphicFrame>
        <p:nvGraphicFramePr>
          <p:cNvPr id="6" name="Picture Placeholder 5">
            <a:extLst>
              <a:ext uri="{FF2B5EF4-FFF2-40B4-BE49-F238E27FC236}">
                <a16:creationId xmlns:a16="http://schemas.microsoft.com/office/drawing/2014/main" id="{D4D06D97-675C-4635-B480-B16ADCCE02BA}"/>
              </a:ext>
            </a:extLst>
          </p:cNvPr>
          <p:cNvGraphicFramePr>
            <a:graphicFrameLocks noGrp="1"/>
          </p:cNvGraphicFramePr>
          <p:nvPr>
            <p:ph type="pic" idx="1"/>
            <p:extLst>
              <p:ext uri="{D42A27DB-BD31-4B8C-83A1-F6EECF244321}">
                <p14:modId xmlns:p14="http://schemas.microsoft.com/office/powerpoint/2010/main" val="2896929069"/>
              </p:ext>
            </p:extLst>
          </p:nvPr>
        </p:nvGraphicFramePr>
        <p:xfrm>
          <a:off x="1846552" y="2305779"/>
          <a:ext cx="10345446" cy="2068069"/>
        </p:xfrm>
        <a:graphic>
          <a:graphicData uri="http://schemas.openxmlformats.org/drawingml/2006/table">
            <a:tbl>
              <a:tblPr firstRow="1" firstCol="1" bandRow="1">
                <a:tableStyleId>{5C22544A-7EE6-4342-B048-85BDC9FD1C3A}</a:tableStyleId>
              </a:tblPr>
              <a:tblGrid>
                <a:gridCol w="2372057">
                  <a:extLst>
                    <a:ext uri="{9D8B030D-6E8A-4147-A177-3AD203B41FA5}">
                      <a16:colId xmlns:a16="http://schemas.microsoft.com/office/drawing/2014/main" val="283375918"/>
                    </a:ext>
                  </a:extLst>
                </a:gridCol>
                <a:gridCol w="1463100">
                  <a:extLst>
                    <a:ext uri="{9D8B030D-6E8A-4147-A177-3AD203B41FA5}">
                      <a16:colId xmlns:a16="http://schemas.microsoft.com/office/drawing/2014/main" val="1469122262"/>
                    </a:ext>
                  </a:extLst>
                </a:gridCol>
                <a:gridCol w="1402672">
                  <a:extLst>
                    <a:ext uri="{9D8B030D-6E8A-4147-A177-3AD203B41FA5}">
                      <a16:colId xmlns:a16="http://schemas.microsoft.com/office/drawing/2014/main" val="3251046788"/>
                    </a:ext>
                  </a:extLst>
                </a:gridCol>
                <a:gridCol w="1535836">
                  <a:extLst>
                    <a:ext uri="{9D8B030D-6E8A-4147-A177-3AD203B41FA5}">
                      <a16:colId xmlns:a16="http://schemas.microsoft.com/office/drawing/2014/main" val="4146829741"/>
                    </a:ext>
                  </a:extLst>
                </a:gridCol>
                <a:gridCol w="1251752">
                  <a:extLst>
                    <a:ext uri="{9D8B030D-6E8A-4147-A177-3AD203B41FA5}">
                      <a16:colId xmlns:a16="http://schemas.microsoft.com/office/drawing/2014/main" val="3973522212"/>
                    </a:ext>
                  </a:extLst>
                </a:gridCol>
                <a:gridCol w="2320029">
                  <a:extLst>
                    <a:ext uri="{9D8B030D-6E8A-4147-A177-3AD203B41FA5}">
                      <a16:colId xmlns:a16="http://schemas.microsoft.com/office/drawing/2014/main" val="1906129561"/>
                    </a:ext>
                  </a:extLst>
                </a:gridCol>
              </a:tblGrid>
              <a:tr h="291803">
                <a:tc gridSpan="6">
                  <a:txBody>
                    <a:bodyPr/>
                    <a:lstStyle/>
                    <a:p>
                      <a:pPr>
                        <a:lnSpc>
                          <a:spcPct val="140000"/>
                        </a:lnSpc>
                        <a:spcAft>
                          <a:spcPts val="900"/>
                        </a:spcAft>
                        <a:tabLst>
                          <a:tab pos="3016250" algn="ctr"/>
                        </a:tabLst>
                      </a:pPr>
                      <a:r>
                        <a:rPr lang="en-US" sz="1600" dirty="0">
                          <a:effectLst/>
                        </a:rPr>
                        <a:t>3.6 MM BIT                         Material: Brown Paper Bakelite                                                 </a:t>
                      </a:r>
                      <a:r>
                        <a:rPr lang="en-IN" sz="1600" b="1" dirty="0">
                          <a:solidFill>
                            <a:srgbClr val="00B0F0"/>
                          </a:solidFill>
                          <a:effectLst/>
                        </a:rPr>
                        <a:t>(5/12 CAM OUTS)</a:t>
                      </a:r>
                      <a:endParaRPr lang="en-IN" sz="16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015874775"/>
                  </a:ext>
                </a:extLst>
              </a:tr>
              <a:tr h="325010">
                <a:tc>
                  <a:txBody>
                    <a:bodyPr/>
                    <a:lstStyle/>
                    <a:p>
                      <a:pPr marR="29210" algn="ctr">
                        <a:lnSpc>
                          <a:spcPct val="140000"/>
                        </a:lnSpc>
                        <a:spcAft>
                          <a:spcPts val="900"/>
                        </a:spcAft>
                      </a:pPr>
                      <a:r>
                        <a:rPr lang="en-US" sz="1600" dirty="0">
                          <a:effectLst/>
                        </a:rPr>
                        <a:t>Load</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algn="ctr">
                        <a:lnSpc>
                          <a:spcPct val="140000"/>
                        </a:lnSpc>
                        <a:spcAft>
                          <a:spcPts val="900"/>
                        </a:spcAft>
                      </a:pPr>
                      <a:r>
                        <a:rPr lang="en-US" sz="1600">
                          <a:effectLst/>
                        </a:rPr>
                        <a:t>181 N</a:t>
                      </a:r>
                      <a:endParaRPr lang="en-IN" sz="105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600" dirty="0">
                          <a:effectLst/>
                        </a:rPr>
                        <a:t>151 N</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30480" algn="ctr">
                        <a:lnSpc>
                          <a:spcPct val="140000"/>
                        </a:lnSpc>
                        <a:spcAft>
                          <a:spcPts val="900"/>
                        </a:spcAft>
                      </a:pPr>
                      <a:r>
                        <a:rPr lang="en-US" sz="1600">
                          <a:effectLst/>
                        </a:rPr>
                        <a:t>131 N  </a:t>
                      </a:r>
                      <a:endParaRPr lang="en-IN" sz="105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7940" algn="ctr">
                        <a:lnSpc>
                          <a:spcPct val="140000"/>
                        </a:lnSpc>
                        <a:spcAft>
                          <a:spcPts val="900"/>
                        </a:spcAft>
                      </a:pPr>
                      <a:r>
                        <a:rPr lang="en-US" sz="1600">
                          <a:effectLst/>
                        </a:rPr>
                        <a:t>111 N </a:t>
                      </a:r>
                      <a:endParaRPr lang="en-IN" sz="105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7940" algn="ctr">
                        <a:lnSpc>
                          <a:spcPct val="140000"/>
                        </a:lnSpc>
                        <a:spcAft>
                          <a:spcPts val="900"/>
                        </a:spcAft>
                      </a:pPr>
                      <a:r>
                        <a:rPr lang="en-US" sz="1800" b="1" dirty="0">
                          <a:effectLst/>
                        </a:rPr>
                        <a:t>91N</a:t>
                      </a:r>
                      <a:endParaRPr lang="en-IN" sz="1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extLst>
                  <a:ext uri="{0D108BD9-81ED-4DB2-BD59-A6C34878D82A}">
                    <a16:rowId xmlns:a16="http://schemas.microsoft.com/office/drawing/2014/main" val="734325105"/>
                  </a:ext>
                </a:extLst>
              </a:tr>
              <a:tr h="291967">
                <a:tc>
                  <a:txBody>
                    <a:bodyPr/>
                    <a:lstStyle/>
                    <a:p>
                      <a:pPr marR="27305" algn="ctr">
                        <a:lnSpc>
                          <a:spcPct val="140000"/>
                        </a:lnSpc>
                        <a:spcAft>
                          <a:spcPts val="900"/>
                        </a:spcAft>
                      </a:pPr>
                      <a:r>
                        <a:rPr lang="en-US" sz="1600" dirty="0">
                          <a:effectLst/>
                        </a:rPr>
                        <a:t>TD </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600" dirty="0">
                          <a:effectLst/>
                        </a:rPr>
                        <a:t>0.682</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600" dirty="0">
                          <a:effectLst/>
                        </a:rPr>
                        <a:t>0.734</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600" dirty="0">
                          <a:effectLst/>
                        </a:rPr>
                        <a:t>0.721</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600" dirty="0">
                          <a:effectLst/>
                        </a:rPr>
                        <a:t>0.759</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600" dirty="0">
                          <a:effectLst/>
                        </a:rPr>
                        <a:t>0.728</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extLst>
                  <a:ext uri="{0D108BD9-81ED-4DB2-BD59-A6C34878D82A}">
                    <a16:rowId xmlns:a16="http://schemas.microsoft.com/office/drawing/2014/main" val="721403292"/>
                  </a:ext>
                </a:extLst>
              </a:tr>
              <a:tr h="291967">
                <a:tc>
                  <a:txBody>
                    <a:bodyPr/>
                    <a:lstStyle/>
                    <a:p>
                      <a:pPr marR="28575" algn="ctr">
                        <a:lnSpc>
                          <a:spcPct val="140000"/>
                        </a:lnSpc>
                        <a:spcAft>
                          <a:spcPts val="900"/>
                        </a:spcAft>
                      </a:pPr>
                      <a:r>
                        <a:rPr lang="en-US" sz="1600">
                          <a:effectLst/>
                        </a:rPr>
                        <a:t>TS </a:t>
                      </a:r>
                      <a:endParaRPr lang="en-IN" sz="105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600" dirty="0">
                          <a:effectLst/>
                        </a:rPr>
                        <a:t>2.67</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600" dirty="0">
                          <a:effectLst/>
                        </a:rPr>
                        <a:t>2.80</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600" dirty="0">
                          <a:effectLst/>
                        </a:rPr>
                        <a:t>2.45</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600" dirty="0">
                          <a:effectLst/>
                        </a:rPr>
                        <a:t>2.77</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600" dirty="0">
                          <a:effectLst/>
                        </a:rPr>
                        <a:t>3.26</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extLst>
                  <a:ext uri="{0D108BD9-81ED-4DB2-BD59-A6C34878D82A}">
                    <a16:rowId xmlns:a16="http://schemas.microsoft.com/office/drawing/2014/main" val="1796466119"/>
                  </a:ext>
                </a:extLst>
              </a:tr>
              <a:tr h="291967">
                <a:tc>
                  <a:txBody>
                    <a:bodyPr/>
                    <a:lstStyle/>
                    <a:p>
                      <a:pPr marR="27305" algn="ctr">
                        <a:lnSpc>
                          <a:spcPct val="140000"/>
                        </a:lnSpc>
                        <a:spcAft>
                          <a:spcPts val="900"/>
                        </a:spcAft>
                      </a:pPr>
                      <a:r>
                        <a:rPr lang="en-US" sz="1600" dirty="0">
                          <a:effectLst/>
                        </a:rPr>
                        <a:t>TF </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600" dirty="0">
                          <a:effectLst/>
                        </a:rPr>
                        <a:t>4.7</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600" dirty="0">
                          <a:effectLst/>
                        </a:rPr>
                        <a:t>4.894</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600" dirty="0">
                          <a:effectLst/>
                        </a:rPr>
                        <a:t>4.194</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600" dirty="0">
                          <a:effectLst/>
                        </a:rPr>
                        <a:t>4.807</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600" dirty="0">
                          <a:effectLst/>
                        </a:rPr>
                        <a:t>5.804</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extLst>
                  <a:ext uri="{0D108BD9-81ED-4DB2-BD59-A6C34878D82A}">
                    <a16:rowId xmlns:a16="http://schemas.microsoft.com/office/drawing/2014/main" val="545356874"/>
                  </a:ext>
                </a:extLst>
              </a:tr>
              <a:tr h="291967">
                <a:tc>
                  <a:txBody>
                    <a:bodyPr/>
                    <a:lstStyle/>
                    <a:p>
                      <a:pPr marR="27940" algn="ctr">
                        <a:lnSpc>
                          <a:spcPct val="140000"/>
                        </a:lnSpc>
                        <a:spcAft>
                          <a:spcPts val="900"/>
                        </a:spcAft>
                      </a:pPr>
                      <a:r>
                        <a:rPr lang="en-US" sz="1600" dirty="0">
                          <a:effectLst/>
                        </a:rPr>
                        <a:t>F/D </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600" dirty="0">
                          <a:effectLst/>
                        </a:rPr>
                        <a:t>6.962</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600" dirty="0">
                          <a:effectLst/>
                        </a:rPr>
                        <a:t>6.67</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600" dirty="0">
                          <a:effectLst/>
                        </a:rPr>
                        <a:t>5.82</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600" dirty="0">
                          <a:effectLst/>
                        </a:rPr>
                        <a:t>6.32</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600" dirty="0">
                          <a:effectLst/>
                        </a:rPr>
                        <a:t>8.205</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extLst>
                  <a:ext uri="{0D108BD9-81ED-4DB2-BD59-A6C34878D82A}">
                    <a16:rowId xmlns:a16="http://schemas.microsoft.com/office/drawing/2014/main" val="1169168123"/>
                  </a:ext>
                </a:extLst>
              </a:tr>
            </a:tbl>
          </a:graphicData>
        </a:graphic>
      </p:graphicFrame>
      <p:graphicFrame>
        <p:nvGraphicFramePr>
          <p:cNvPr id="7" name="Table 6">
            <a:extLst>
              <a:ext uri="{FF2B5EF4-FFF2-40B4-BE49-F238E27FC236}">
                <a16:creationId xmlns:a16="http://schemas.microsoft.com/office/drawing/2014/main" id="{24F01D71-545E-47AC-B039-63A08B612A5A}"/>
              </a:ext>
            </a:extLst>
          </p:cNvPr>
          <p:cNvGraphicFramePr>
            <a:graphicFrameLocks noGrp="1"/>
          </p:cNvGraphicFramePr>
          <p:nvPr>
            <p:extLst>
              <p:ext uri="{D42A27DB-BD31-4B8C-83A1-F6EECF244321}">
                <p14:modId xmlns:p14="http://schemas.microsoft.com/office/powerpoint/2010/main" val="1351753805"/>
              </p:ext>
            </p:extLst>
          </p:nvPr>
        </p:nvGraphicFramePr>
        <p:xfrm>
          <a:off x="1846553" y="4560900"/>
          <a:ext cx="10345445" cy="1914145"/>
        </p:xfrm>
        <a:graphic>
          <a:graphicData uri="http://schemas.openxmlformats.org/drawingml/2006/table">
            <a:tbl>
              <a:tblPr firstRow="1" firstCol="1" bandRow="1">
                <a:tableStyleId>{5C22544A-7EE6-4342-B048-85BDC9FD1C3A}</a:tableStyleId>
              </a:tblPr>
              <a:tblGrid>
                <a:gridCol w="2397182">
                  <a:extLst>
                    <a:ext uri="{9D8B030D-6E8A-4147-A177-3AD203B41FA5}">
                      <a16:colId xmlns:a16="http://schemas.microsoft.com/office/drawing/2014/main" val="137861635"/>
                    </a:ext>
                  </a:extLst>
                </a:gridCol>
                <a:gridCol w="1517847">
                  <a:extLst>
                    <a:ext uri="{9D8B030D-6E8A-4147-A177-3AD203B41FA5}">
                      <a16:colId xmlns:a16="http://schemas.microsoft.com/office/drawing/2014/main" val="3877088670"/>
                    </a:ext>
                  </a:extLst>
                </a:gridCol>
                <a:gridCol w="1342378">
                  <a:extLst>
                    <a:ext uri="{9D8B030D-6E8A-4147-A177-3AD203B41FA5}">
                      <a16:colId xmlns:a16="http://schemas.microsoft.com/office/drawing/2014/main" val="2480852303"/>
                    </a:ext>
                  </a:extLst>
                </a:gridCol>
                <a:gridCol w="1504043">
                  <a:extLst>
                    <a:ext uri="{9D8B030D-6E8A-4147-A177-3AD203B41FA5}">
                      <a16:colId xmlns:a16="http://schemas.microsoft.com/office/drawing/2014/main" val="2186057962"/>
                    </a:ext>
                  </a:extLst>
                </a:gridCol>
                <a:gridCol w="1349518">
                  <a:extLst>
                    <a:ext uri="{9D8B030D-6E8A-4147-A177-3AD203B41FA5}">
                      <a16:colId xmlns:a16="http://schemas.microsoft.com/office/drawing/2014/main" val="2974445388"/>
                    </a:ext>
                  </a:extLst>
                </a:gridCol>
                <a:gridCol w="2234477">
                  <a:extLst>
                    <a:ext uri="{9D8B030D-6E8A-4147-A177-3AD203B41FA5}">
                      <a16:colId xmlns:a16="http://schemas.microsoft.com/office/drawing/2014/main" val="2916296066"/>
                    </a:ext>
                  </a:extLst>
                </a:gridCol>
              </a:tblGrid>
              <a:tr h="284842">
                <a:tc gridSpan="6">
                  <a:txBody>
                    <a:bodyPr/>
                    <a:lstStyle/>
                    <a:p>
                      <a:pPr>
                        <a:lnSpc>
                          <a:spcPct val="140000"/>
                        </a:lnSpc>
                        <a:spcAft>
                          <a:spcPts val="900"/>
                        </a:spcAft>
                      </a:pPr>
                      <a:r>
                        <a:rPr lang="en-US" sz="1600" dirty="0">
                          <a:effectLst/>
                        </a:rPr>
                        <a:t>3.5 MM BIT                         Material: Brown Paper Bakelite                                                </a:t>
                      </a:r>
                      <a:r>
                        <a:rPr lang="en-IN" sz="1600" b="1" dirty="0">
                          <a:solidFill>
                            <a:srgbClr val="00B0F0"/>
                          </a:solidFill>
                          <a:effectLst/>
                        </a:rPr>
                        <a:t>(5/12 CAM OUTS)</a:t>
                      </a:r>
                      <a:endParaRPr lang="en-IN" sz="16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940475106"/>
                  </a:ext>
                </a:extLst>
              </a:tr>
              <a:tr h="317258">
                <a:tc>
                  <a:txBody>
                    <a:bodyPr/>
                    <a:lstStyle/>
                    <a:p>
                      <a:pPr marR="29210" algn="ctr">
                        <a:lnSpc>
                          <a:spcPct val="140000"/>
                        </a:lnSpc>
                        <a:spcAft>
                          <a:spcPts val="900"/>
                        </a:spcAft>
                      </a:pPr>
                      <a:r>
                        <a:rPr lang="en-US" sz="1600" dirty="0">
                          <a:effectLst/>
                        </a:rPr>
                        <a:t>Load</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algn="ctr">
                        <a:lnSpc>
                          <a:spcPct val="140000"/>
                        </a:lnSpc>
                        <a:spcAft>
                          <a:spcPts val="900"/>
                        </a:spcAft>
                      </a:pPr>
                      <a:r>
                        <a:rPr lang="en-US" sz="1600">
                          <a:effectLst/>
                        </a:rPr>
                        <a:t>181 N</a:t>
                      </a:r>
                      <a:endParaRPr lang="en-IN" sz="105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600" dirty="0">
                          <a:effectLst/>
                        </a:rPr>
                        <a:t>151 N</a:t>
                      </a:r>
                      <a:endParaRPr lang="en-IN" sz="105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30480" algn="ctr">
                        <a:lnSpc>
                          <a:spcPct val="140000"/>
                        </a:lnSpc>
                        <a:spcAft>
                          <a:spcPts val="900"/>
                        </a:spcAft>
                      </a:pPr>
                      <a:r>
                        <a:rPr lang="en-US" sz="1600">
                          <a:effectLst/>
                        </a:rPr>
                        <a:t>131 N  </a:t>
                      </a:r>
                      <a:endParaRPr lang="en-IN" sz="105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7940" algn="ctr">
                        <a:lnSpc>
                          <a:spcPct val="140000"/>
                        </a:lnSpc>
                        <a:spcAft>
                          <a:spcPts val="900"/>
                        </a:spcAft>
                      </a:pPr>
                      <a:r>
                        <a:rPr lang="en-US" sz="1600">
                          <a:effectLst/>
                        </a:rPr>
                        <a:t>111 N </a:t>
                      </a:r>
                      <a:endParaRPr lang="en-IN" sz="105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7940" algn="ctr">
                        <a:lnSpc>
                          <a:spcPct val="140000"/>
                        </a:lnSpc>
                        <a:spcAft>
                          <a:spcPts val="900"/>
                        </a:spcAft>
                      </a:pPr>
                      <a:r>
                        <a:rPr lang="en-US" sz="1800" b="1" dirty="0">
                          <a:effectLst/>
                        </a:rPr>
                        <a:t>91N</a:t>
                      </a:r>
                      <a:endParaRPr lang="en-IN" sz="12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extLst>
                  <a:ext uri="{0D108BD9-81ED-4DB2-BD59-A6C34878D82A}">
                    <a16:rowId xmlns:a16="http://schemas.microsoft.com/office/drawing/2014/main" val="2986474641"/>
                  </a:ext>
                </a:extLst>
              </a:tr>
              <a:tr h="252586">
                <a:tc>
                  <a:txBody>
                    <a:bodyPr/>
                    <a:lstStyle/>
                    <a:p>
                      <a:pPr marR="27305" algn="ctr">
                        <a:lnSpc>
                          <a:spcPct val="140000"/>
                        </a:lnSpc>
                        <a:spcAft>
                          <a:spcPts val="900"/>
                        </a:spcAft>
                      </a:pPr>
                      <a:r>
                        <a:rPr lang="en-US" sz="1400" dirty="0">
                          <a:effectLst/>
                        </a:rPr>
                        <a:t>TD </a:t>
                      </a:r>
                      <a:endParaRPr lang="en-IN" sz="1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400" dirty="0">
                          <a:effectLst/>
                        </a:rPr>
                        <a:t>0.710</a:t>
                      </a:r>
                      <a:endParaRPr lang="en-IN" sz="1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400" dirty="0">
                          <a:effectLst/>
                        </a:rPr>
                        <a:t>0.739</a:t>
                      </a:r>
                      <a:endParaRPr lang="en-IN" sz="1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400" dirty="0">
                          <a:effectLst/>
                        </a:rPr>
                        <a:t>0.728</a:t>
                      </a:r>
                      <a:endParaRPr lang="en-IN" sz="1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400" dirty="0">
                          <a:effectLst/>
                        </a:rPr>
                        <a:t>0.731</a:t>
                      </a:r>
                      <a:endParaRPr lang="en-IN" sz="1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400" dirty="0">
                          <a:effectLst/>
                        </a:rPr>
                        <a:t>0.665</a:t>
                      </a:r>
                      <a:endParaRPr lang="en-IN" sz="1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extLst>
                  <a:ext uri="{0D108BD9-81ED-4DB2-BD59-A6C34878D82A}">
                    <a16:rowId xmlns:a16="http://schemas.microsoft.com/office/drawing/2014/main" val="2466323744"/>
                  </a:ext>
                </a:extLst>
              </a:tr>
              <a:tr h="252586">
                <a:tc>
                  <a:txBody>
                    <a:bodyPr/>
                    <a:lstStyle/>
                    <a:p>
                      <a:pPr marR="28575" algn="ctr">
                        <a:lnSpc>
                          <a:spcPct val="140000"/>
                        </a:lnSpc>
                        <a:spcAft>
                          <a:spcPts val="900"/>
                        </a:spcAft>
                      </a:pPr>
                      <a:r>
                        <a:rPr lang="en-US" sz="1400" dirty="0">
                          <a:effectLst/>
                        </a:rPr>
                        <a:t>TS </a:t>
                      </a:r>
                      <a:endParaRPr lang="en-IN" sz="1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400" dirty="0">
                          <a:effectLst/>
                        </a:rPr>
                        <a:t>2.78</a:t>
                      </a:r>
                      <a:endParaRPr lang="en-IN" sz="1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400" dirty="0">
                          <a:effectLst/>
                        </a:rPr>
                        <a:t>2.4</a:t>
                      </a:r>
                      <a:endParaRPr lang="en-IN" sz="1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400" dirty="0">
                          <a:effectLst/>
                        </a:rPr>
                        <a:t>2.52</a:t>
                      </a:r>
                      <a:endParaRPr lang="en-IN" sz="1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400" dirty="0">
                          <a:effectLst/>
                        </a:rPr>
                        <a:t>2.43</a:t>
                      </a:r>
                      <a:endParaRPr lang="en-IN" sz="1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400" dirty="0">
                          <a:effectLst/>
                        </a:rPr>
                        <a:t>2.34</a:t>
                      </a:r>
                      <a:endParaRPr lang="en-IN" sz="1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extLst>
                  <a:ext uri="{0D108BD9-81ED-4DB2-BD59-A6C34878D82A}">
                    <a16:rowId xmlns:a16="http://schemas.microsoft.com/office/drawing/2014/main" val="3119809776"/>
                  </a:ext>
                </a:extLst>
              </a:tr>
              <a:tr h="252586">
                <a:tc>
                  <a:txBody>
                    <a:bodyPr/>
                    <a:lstStyle/>
                    <a:p>
                      <a:pPr marR="27305" algn="ctr">
                        <a:lnSpc>
                          <a:spcPct val="140000"/>
                        </a:lnSpc>
                        <a:spcAft>
                          <a:spcPts val="900"/>
                        </a:spcAft>
                      </a:pPr>
                      <a:r>
                        <a:rPr lang="en-US" sz="1400">
                          <a:effectLst/>
                        </a:rPr>
                        <a:t>TF </a:t>
                      </a:r>
                      <a:endParaRPr lang="en-IN" sz="100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400" dirty="0">
                          <a:effectLst/>
                        </a:rPr>
                        <a:t>4.787</a:t>
                      </a:r>
                      <a:endParaRPr lang="en-IN" sz="1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400" dirty="0">
                          <a:effectLst/>
                        </a:rPr>
                        <a:t>4.084 </a:t>
                      </a:r>
                      <a:endParaRPr lang="en-IN" sz="1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400" dirty="0">
                          <a:effectLst/>
                        </a:rPr>
                        <a:t>4.331</a:t>
                      </a:r>
                      <a:endParaRPr lang="en-IN" sz="1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400" dirty="0">
                          <a:effectLst/>
                        </a:rPr>
                        <a:t>4.141</a:t>
                      </a:r>
                      <a:endParaRPr lang="en-IN" sz="1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400" dirty="0">
                          <a:effectLst/>
                        </a:rPr>
                        <a:t>4.038</a:t>
                      </a:r>
                      <a:endParaRPr lang="en-IN" sz="1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extLst>
                  <a:ext uri="{0D108BD9-81ED-4DB2-BD59-A6C34878D82A}">
                    <a16:rowId xmlns:a16="http://schemas.microsoft.com/office/drawing/2014/main" val="3875646277"/>
                  </a:ext>
                </a:extLst>
              </a:tr>
              <a:tr h="252586">
                <a:tc>
                  <a:txBody>
                    <a:bodyPr/>
                    <a:lstStyle/>
                    <a:p>
                      <a:pPr marR="27940" algn="ctr">
                        <a:lnSpc>
                          <a:spcPct val="140000"/>
                        </a:lnSpc>
                        <a:spcAft>
                          <a:spcPts val="900"/>
                        </a:spcAft>
                      </a:pPr>
                      <a:r>
                        <a:rPr lang="en-US" sz="1400">
                          <a:effectLst/>
                        </a:rPr>
                        <a:t>F/D </a:t>
                      </a:r>
                      <a:endParaRPr lang="en-IN" sz="100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400" dirty="0">
                          <a:effectLst/>
                        </a:rPr>
                        <a:t>6.92</a:t>
                      </a:r>
                      <a:endParaRPr lang="en-IN" sz="1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400" dirty="0">
                          <a:effectLst/>
                        </a:rPr>
                        <a:t>5.52</a:t>
                      </a:r>
                      <a:endParaRPr lang="en-IN" sz="1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845" algn="ctr">
                        <a:lnSpc>
                          <a:spcPct val="140000"/>
                        </a:lnSpc>
                        <a:spcAft>
                          <a:spcPts val="900"/>
                        </a:spcAft>
                      </a:pPr>
                      <a:r>
                        <a:rPr lang="en-US" sz="1400" dirty="0">
                          <a:effectLst/>
                        </a:rPr>
                        <a:t>5.95</a:t>
                      </a:r>
                      <a:endParaRPr lang="en-IN" sz="1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400" dirty="0">
                          <a:effectLst/>
                        </a:rPr>
                        <a:t>5.66</a:t>
                      </a:r>
                      <a:endParaRPr lang="en-IN" sz="1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tc>
                  <a:txBody>
                    <a:bodyPr/>
                    <a:lstStyle/>
                    <a:p>
                      <a:pPr marR="29210" algn="ctr">
                        <a:lnSpc>
                          <a:spcPct val="140000"/>
                        </a:lnSpc>
                        <a:spcAft>
                          <a:spcPts val="900"/>
                        </a:spcAft>
                      </a:pPr>
                      <a:r>
                        <a:rPr lang="en-US" sz="1400" dirty="0">
                          <a:effectLst/>
                        </a:rPr>
                        <a:t>6.126</a:t>
                      </a:r>
                      <a:endParaRPr lang="en-IN" sz="1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marL="80645" marR="52070" marT="30480" marB="0"/>
                </a:tc>
                <a:extLst>
                  <a:ext uri="{0D108BD9-81ED-4DB2-BD59-A6C34878D82A}">
                    <a16:rowId xmlns:a16="http://schemas.microsoft.com/office/drawing/2014/main" val="1031512604"/>
                  </a:ext>
                </a:extLst>
              </a:tr>
            </a:tbl>
          </a:graphicData>
        </a:graphic>
      </p:graphicFrame>
    </p:spTree>
    <p:extLst>
      <p:ext uri="{BB962C8B-B14F-4D97-AF65-F5344CB8AC3E}">
        <p14:creationId xmlns:p14="http://schemas.microsoft.com/office/powerpoint/2010/main" val="1765712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CB469EBF-EED9-42F9-8853-C8440CEA658A}"/>
              </a:ext>
            </a:extLst>
          </p:cNvPr>
          <p:cNvGraphicFramePr>
            <a:graphicFrameLocks/>
          </p:cNvGraphicFramePr>
          <p:nvPr>
            <p:extLst>
              <p:ext uri="{D42A27DB-BD31-4B8C-83A1-F6EECF244321}">
                <p14:modId xmlns:p14="http://schemas.microsoft.com/office/powerpoint/2010/main" val="2164018739"/>
              </p:ext>
            </p:extLst>
          </p:nvPr>
        </p:nvGraphicFramePr>
        <p:xfrm>
          <a:off x="6205492" y="0"/>
          <a:ext cx="5986508" cy="359437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DA64A0AC-86F3-4ACC-96F1-83E63AAD7784}"/>
              </a:ext>
            </a:extLst>
          </p:cNvPr>
          <p:cNvGraphicFramePr>
            <a:graphicFrameLocks/>
          </p:cNvGraphicFramePr>
          <p:nvPr>
            <p:extLst>
              <p:ext uri="{D42A27DB-BD31-4B8C-83A1-F6EECF244321}">
                <p14:modId xmlns:p14="http://schemas.microsoft.com/office/powerpoint/2010/main" val="3366956802"/>
              </p:ext>
            </p:extLst>
          </p:nvPr>
        </p:nvGraphicFramePr>
        <p:xfrm>
          <a:off x="1" y="3594376"/>
          <a:ext cx="6205492" cy="333020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7826FD06-8302-439F-ABC5-3A76FA40BC8F}"/>
              </a:ext>
            </a:extLst>
          </p:cNvPr>
          <p:cNvGraphicFramePr>
            <a:graphicFrameLocks/>
          </p:cNvGraphicFramePr>
          <p:nvPr>
            <p:extLst>
              <p:ext uri="{D42A27DB-BD31-4B8C-83A1-F6EECF244321}">
                <p14:modId xmlns:p14="http://schemas.microsoft.com/office/powerpoint/2010/main" val="1090315636"/>
              </p:ext>
            </p:extLst>
          </p:nvPr>
        </p:nvGraphicFramePr>
        <p:xfrm>
          <a:off x="0" y="0"/>
          <a:ext cx="6096000" cy="359437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A1D44F5F-CADA-4F7E-8CA9-9029828F2611}"/>
              </a:ext>
            </a:extLst>
          </p:cNvPr>
          <p:cNvGraphicFramePr>
            <a:graphicFrameLocks/>
          </p:cNvGraphicFramePr>
          <p:nvPr>
            <p:extLst>
              <p:ext uri="{D42A27DB-BD31-4B8C-83A1-F6EECF244321}">
                <p14:modId xmlns:p14="http://schemas.microsoft.com/office/powerpoint/2010/main" val="3464752823"/>
              </p:ext>
            </p:extLst>
          </p:nvPr>
        </p:nvGraphicFramePr>
        <p:xfrm>
          <a:off x="6374194" y="3594375"/>
          <a:ext cx="5817806" cy="3330208"/>
        </p:xfrm>
        <a:graphic>
          <a:graphicData uri="http://schemas.openxmlformats.org/drawingml/2006/chart">
            <c:chart xmlns:c="http://schemas.openxmlformats.org/drawingml/2006/chart" xmlns:r="http://schemas.openxmlformats.org/officeDocument/2006/relationships" r:id="rId5"/>
          </a:graphicData>
        </a:graphic>
      </p:graphicFrame>
      <p:sp>
        <p:nvSpPr>
          <p:cNvPr id="10" name="Oval 9">
            <a:extLst>
              <a:ext uri="{FF2B5EF4-FFF2-40B4-BE49-F238E27FC236}">
                <a16:creationId xmlns:a16="http://schemas.microsoft.com/office/drawing/2014/main" id="{E0FE4A00-AEA7-4A7C-B2A9-20DD0F9A8A6F}"/>
              </a:ext>
            </a:extLst>
          </p:cNvPr>
          <p:cNvSpPr/>
          <p:nvPr/>
        </p:nvSpPr>
        <p:spPr>
          <a:xfrm rot="1037805">
            <a:off x="2763419" y="1018103"/>
            <a:ext cx="2862525" cy="415966"/>
          </a:xfrm>
          <a:prstGeom prst="ellipse">
            <a:avLst/>
          </a:prstGeom>
          <a:noFill/>
          <a:ln w="1905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80262A5B-06F6-4AD5-B233-F9E5697B8A2F}"/>
              </a:ext>
            </a:extLst>
          </p:cNvPr>
          <p:cNvSpPr/>
          <p:nvPr/>
        </p:nvSpPr>
        <p:spPr>
          <a:xfrm rot="1037805">
            <a:off x="9041411" y="833152"/>
            <a:ext cx="2862525" cy="415966"/>
          </a:xfrm>
          <a:prstGeom prst="ellipse">
            <a:avLst/>
          </a:prstGeom>
          <a:noFill/>
          <a:ln w="19050">
            <a:solidFill>
              <a:schemeClr val="accent6">
                <a:lumMod val="20000"/>
                <a:lumOff val="8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D57E3A17-C766-44C6-A9C7-7DD7F4CCDF65}"/>
              </a:ext>
            </a:extLst>
          </p:cNvPr>
          <p:cNvSpPr/>
          <p:nvPr/>
        </p:nvSpPr>
        <p:spPr>
          <a:xfrm rot="1037805">
            <a:off x="9041410" y="4350949"/>
            <a:ext cx="2862525" cy="415966"/>
          </a:xfrm>
          <a:prstGeom prst="ellipse">
            <a:avLst/>
          </a:prstGeom>
          <a:noFill/>
          <a:ln w="1905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E1AFE806-3FCD-4884-AC66-58019F4F13AE}"/>
              </a:ext>
            </a:extLst>
          </p:cNvPr>
          <p:cNvSpPr txBox="1"/>
          <p:nvPr/>
        </p:nvSpPr>
        <p:spPr>
          <a:xfrm>
            <a:off x="4119239" y="692458"/>
            <a:ext cx="1309988" cy="369332"/>
          </a:xfrm>
          <a:prstGeom prst="rect">
            <a:avLst/>
          </a:prstGeom>
          <a:noFill/>
        </p:spPr>
        <p:txBody>
          <a:bodyPr wrap="square" rtlCol="0">
            <a:spAutoFit/>
          </a:bodyPr>
          <a:lstStyle/>
          <a:p>
            <a:r>
              <a:rPr lang="en-US" dirty="0">
                <a:solidFill>
                  <a:srgbClr val="FF0000"/>
                </a:solidFill>
              </a:rPr>
              <a:t>CAM OUT</a:t>
            </a:r>
            <a:endParaRPr lang="en-IN" dirty="0">
              <a:solidFill>
                <a:srgbClr val="FF0000"/>
              </a:solidFill>
            </a:endParaRPr>
          </a:p>
        </p:txBody>
      </p:sp>
    </p:spTree>
    <p:extLst>
      <p:ext uri="{BB962C8B-B14F-4D97-AF65-F5344CB8AC3E}">
        <p14:creationId xmlns:p14="http://schemas.microsoft.com/office/powerpoint/2010/main" val="21305091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9631F-BB13-4C7F-982F-DFF87F99EE74}"/>
              </a:ext>
            </a:extLst>
          </p:cNvPr>
          <p:cNvSpPr>
            <a:spLocks noGrp="1"/>
          </p:cNvSpPr>
          <p:nvPr>
            <p:ph type="title"/>
          </p:nvPr>
        </p:nvSpPr>
        <p:spPr>
          <a:xfrm>
            <a:off x="2263806" y="671454"/>
            <a:ext cx="8911687" cy="902821"/>
          </a:xfrm>
        </p:spPr>
        <p:txBody>
          <a:bodyPr>
            <a:normAutofit/>
          </a:bodyPr>
          <a:lstStyle/>
          <a:p>
            <a:r>
              <a:rPr lang="en-US" sz="2400" b="1" dirty="0"/>
              <a:t>Drill Bit: 3.5/3.6/3.7 mm</a:t>
            </a:r>
            <a:br>
              <a:rPr lang="en-US" sz="2400" b="1" dirty="0"/>
            </a:br>
            <a:r>
              <a:rPr lang="en-US" sz="2400" b="1" dirty="0"/>
              <a:t>Load: 181/151/131/111/91 Newtons</a:t>
            </a:r>
            <a:endParaRPr lang="en-IN" sz="2400" dirty="0"/>
          </a:p>
        </p:txBody>
      </p:sp>
      <p:sp>
        <p:nvSpPr>
          <p:cNvPr id="3" name="Content Placeholder 2">
            <a:extLst>
              <a:ext uri="{FF2B5EF4-FFF2-40B4-BE49-F238E27FC236}">
                <a16:creationId xmlns:a16="http://schemas.microsoft.com/office/drawing/2014/main" id="{00E50549-079E-4333-BEE9-C39831123635}"/>
              </a:ext>
            </a:extLst>
          </p:cNvPr>
          <p:cNvSpPr>
            <a:spLocks noGrp="1"/>
          </p:cNvSpPr>
          <p:nvPr>
            <p:ph idx="1"/>
          </p:nvPr>
        </p:nvSpPr>
        <p:spPr>
          <a:xfrm>
            <a:off x="2263806" y="1716348"/>
            <a:ext cx="9244519" cy="4338221"/>
          </a:xfrm>
        </p:spPr>
        <p:txBody>
          <a:bodyPr>
            <a:normAutofit fontScale="92500" lnSpcReduction="20000"/>
          </a:bodyPr>
          <a:lstStyle/>
          <a:p>
            <a:pPr lvl="0" fontAlgn="base"/>
            <a:r>
              <a:rPr lang="en-US" sz="2400" dirty="0"/>
              <a:t>As Load Increases all the Plots appears o shift UPWARDS, until failure(CAM OUT) is observed.</a:t>
            </a:r>
          </a:p>
          <a:p>
            <a:pPr fontAlgn="base"/>
            <a:r>
              <a:rPr lang="en-US" sz="2400" dirty="0"/>
              <a:t>Cam out was observed for loads lesser than 111 N. We can also notice an </a:t>
            </a:r>
            <a:r>
              <a:rPr lang="en-US" sz="2400" dirty="0">
                <a:effectLst>
                  <a:outerShdw blurRad="38100" dist="38100" dir="2700000" algn="tl">
                    <a:srgbClr val="000000">
                      <a:alpha val="43137"/>
                    </a:srgbClr>
                  </a:outerShdw>
                </a:effectLst>
              </a:rPr>
              <a:t>Unusual Bump </a:t>
            </a:r>
            <a:r>
              <a:rPr lang="en-US" sz="2400" dirty="0"/>
              <a:t>in the plots.</a:t>
            </a:r>
          </a:p>
          <a:p>
            <a:pPr lvl="0" fontAlgn="base"/>
            <a:r>
              <a:rPr lang="en-US" sz="2400" dirty="0"/>
              <a:t>For 91 N some of the testing were successful but others were failing (CAM-OUT).</a:t>
            </a:r>
          </a:p>
          <a:p>
            <a:pPr lvl="0" fontAlgn="base"/>
            <a:r>
              <a:rPr lang="en-US" sz="2400" dirty="0"/>
              <a:t> And, for 71 N all the test samples failed, except 3.7mm samples</a:t>
            </a:r>
            <a:r>
              <a:rPr lang="en-US" sz="2400" dirty="0">
                <a:solidFill>
                  <a:srgbClr val="00B0F0"/>
                </a:solidFill>
              </a:rPr>
              <a:t>(1/12 failed), </a:t>
            </a:r>
            <a:r>
              <a:rPr lang="en-US" sz="2400" b="1" u="sng" dirty="0">
                <a:solidFill>
                  <a:srgbClr val="00B0F0"/>
                </a:solidFill>
              </a:rPr>
              <a:t>which also shows that for a larger Hole, Failure and Driving Torque decreases</a:t>
            </a:r>
            <a:r>
              <a:rPr lang="en-US" sz="2400" dirty="0">
                <a:solidFill>
                  <a:schemeClr val="tx1">
                    <a:lumMod val="85000"/>
                    <a:lumOff val="15000"/>
                  </a:schemeClr>
                </a:solidFill>
              </a:rPr>
              <a:t>.</a:t>
            </a:r>
            <a:endParaRPr lang="en-IN" sz="2400" dirty="0">
              <a:solidFill>
                <a:schemeClr val="tx1">
                  <a:lumMod val="85000"/>
                  <a:lumOff val="15000"/>
                </a:schemeClr>
              </a:solidFill>
            </a:endParaRPr>
          </a:p>
          <a:p>
            <a:pPr lvl="0" fontAlgn="base"/>
            <a:r>
              <a:rPr lang="en-US" sz="2400" dirty="0"/>
              <a:t>No Head Breaking observed as now.</a:t>
            </a:r>
            <a:endParaRPr lang="en-IN" sz="2400" dirty="0"/>
          </a:p>
          <a:p>
            <a:r>
              <a:rPr lang="en-IN" sz="2400" b="1" dirty="0"/>
              <a:t>With cumulative Observation 131N Load working most CONSISTENT and hence, reliable which is used in further testing.</a:t>
            </a:r>
          </a:p>
        </p:txBody>
      </p:sp>
      <p:sp>
        <p:nvSpPr>
          <p:cNvPr id="4" name="TextBox 3">
            <a:extLst>
              <a:ext uri="{FF2B5EF4-FFF2-40B4-BE49-F238E27FC236}">
                <a16:creationId xmlns:a16="http://schemas.microsoft.com/office/drawing/2014/main" id="{BBA9A0D4-1D2E-47A4-BF92-A270C87AD021}"/>
              </a:ext>
            </a:extLst>
          </p:cNvPr>
          <p:cNvSpPr txBox="1"/>
          <p:nvPr/>
        </p:nvSpPr>
        <p:spPr>
          <a:xfrm>
            <a:off x="2263806" y="391446"/>
            <a:ext cx="3026004" cy="400110"/>
          </a:xfrm>
          <a:prstGeom prst="rect">
            <a:avLst/>
          </a:prstGeom>
          <a:noFill/>
        </p:spPr>
        <p:txBody>
          <a:bodyPr wrap="square" rtlCol="0">
            <a:spAutoFit/>
          </a:bodyPr>
          <a:lstStyle/>
          <a:p>
            <a:r>
              <a:rPr lang="en-US" sz="2000" u="sng" dirty="0">
                <a:effectLst>
                  <a:outerShdw blurRad="38100" dist="38100" dir="2700000" algn="tl">
                    <a:srgbClr val="000000">
                      <a:alpha val="43137"/>
                    </a:srgbClr>
                  </a:outerShdw>
                </a:effectLst>
              </a:rPr>
              <a:t>RESULTS</a:t>
            </a:r>
            <a:endParaRPr lang="en-IN" sz="2000"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71653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45ADA-45BF-42C9-913C-D325AB2F43AA}"/>
              </a:ext>
            </a:extLst>
          </p:cNvPr>
          <p:cNvSpPr>
            <a:spLocks noGrp="1"/>
          </p:cNvSpPr>
          <p:nvPr>
            <p:ph type="title"/>
          </p:nvPr>
        </p:nvSpPr>
        <p:spPr>
          <a:xfrm>
            <a:off x="2230994" y="-50958"/>
            <a:ext cx="8915399" cy="1468800"/>
          </a:xfrm>
        </p:spPr>
        <p:txBody>
          <a:bodyPr/>
          <a:lstStyle/>
          <a:p>
            <a:r>
              <a:rPr lang="en-US" u="sng" dirty="0">
                <a:effectLst>
                  <a:outerShdw blurRad="38100" dist="38100" dir="2700000" algn="tl">
                    <a:srgbClr val="000000">
                      <a:alpha val="43137"/>
                    </a:srgbClr>
                  </a:outerShdw>
                </a:effectLst>
              </a:rPr>
              <a:t>Objectives</a:t>
            </a:r>
            <a:r>
              <a:rPr lang="en-US" dirty="0"/>
              <a:t>:</a:t>
            </a:r>
            <a:endParaRPr lang="en-IN" dirty="0"/>
          </a:p>
        </p:txBody>
      </p:sp>
      <p:sp>
        <p:nvSpPr>
          <p:cNvPr id="3" name="Text Placeholder 2">
            <a:extLst>
              <a:ext uri="{FF2B5EF4-FFF2-40B4-BE49-F238E27FC236}">
                <a16:creationId xmlns:a16="http://schemas.microsoft.com/office/drawing/2014/main" id="{4BBA5759-3B9C-4BFD-9B5E-DC92BD0D4728}"/>
              </a:ext>
            </a:extLst>
          </p:cNvPr>
          <p:cNvSpPr>
            <a:spLocks noGrp="1"/>
          </p:cNvSpPr>
          <p:nvPr>
            <p:ph type="body" idx="1"/>
          </p:nvPr>
        </p:nvSpPr>
        <p:spPr>
          <a:xfrm>
            <a:off x="2137264" y="1842515"/>
            <a:ext cx="9273281" cy="3334450"/>
          </a:xfrm>
        </p:spPr>
        <p:txBody>
          <a:bodyPr>
            <a:normAutofit/>
          </a:bodyPr>
          <a:lstStyle/>
          <a:p>
            <a:pPr marL="342900" indent="-342900">
              <a:buFont typeface="Wingdings" panose="05000000000000000000" pitchFamily="2" charset="2"/>
              <a:buChar char="v"/>
            </a:pPr>
            <a:r>
              <a:rPr lang="en-US" sz="2400" dirty="0">
                <a:solidFill>
                  <a:schemeClr val="tx1">
                    <a:lumMod val="85000"/>
                    <a:lumOff val="15000"/>
                  </a:schemeClr>
                </a:solidFill>
              </a:rPr>
              <a:t>To understand Hard Plastic Market.</a:t>
            </a:r>
          </a:p>
          <a:p>
            <a:pPr marL="342900" indent="-342900">
              <a:buFont typeface="Wingdings" panose="05000000000000000000" pitchFamily="2" charset="2"/>
              <a:buChar char="v"/>
            </a:pPr>
            <a:r>
              <a:rPr lang="en-US" sz="2400" dirty="0">
                <a:solidFill>
                  <a:schemeClr val="tx1">
                    <a:lumMod val="85000"/>
                    <a:lumOff val="15000"/>
                  </a:schemeClr>
                </a:solidFill>
              </a:rPr>
              <a:t>To check workability of the </a:t>
            </a:r>
            <a:r>
              <a:rPr lang="en-US" sz="2400" dirty="0">
                <a:solidFill>
                  <a:schemeClr val="tx1">
                    <a:lumMod val="85000"/>
                    <a:lumOff val="15000"/>
                  </a:schemeClr>
                </a:solidFill>
                <a:effectLst>
                  <a:outerShdw blurRad="38100" dist="38100" dir="2700000" algn="tl">
                    <a:srgbClr val="000000">
                      <a:alpha val="43137"/>
                    </a:srgbClr>
                  </a:outerShdw>
                </a:effectLst>
              </a:rPr>
              <a:t>New Special Non-</a:t>
            </a:r>
            <a:r>
              <a:rPr lang="en-US" sz="2400" dirty="0" err="1">
                <a:solidFill>
                  <a:schemeClr val="tx1">
                    <a:lumMod val="85000"/>
                    <a:lumOff val="15000"/>
                  </a:schemeClr>
                </a:solidFill>
                <a:effectLst>
                  <a:outerShdw blurRad="38100" dist="38100" dir="2700000" algn="tl">
                    <a:srgbClr val="000000">
                      <a:alpha val="43137"/>
                    </a:srgbClr>
                  </a:outerShdw>
                </a:effectLst>
              </a:rPr>
              <a:t>sert</a:t>
            </a:r>
            <a:r>
              <a:rPr lang="en-US" sz="2400" dirty="0">
                <a:solidFill>
                  <a:schemeClr val="tx1">
                    <a:lumMod val="85000"/>
                    <a:lumOff val="15000"/>
                  </a:schemeClr>
                </a:solidFill>
                <a:effectLst>
                  <a:outerShdw blurRad="38100" dist="38100" dir="2700000" algn="tl">
                    <a:srgbClr val="000000">
                      <a:alpha val="43137"/>
                    </a:srgbClr>
                  </a:outerShdw>
                </a:effectLst>
              </a:rPr>
              <a:t> </a:t>
            </a:r>
            <a:r>
              <a:rPr lang="en-US" sz="2400" dirty="0">
                <a:solidFill>
                  <a:schemeClr val="tx1">
                    <a:lumMod val="85000"/>
                    <a:lumOff val="15000"/>
                  </a:schemeClr>
                </a:solidFill>
              </a:rPr>
              <a:t>for </a:t>
            </a:r>
            <a:r>
              <a:rPr lang="en-US" sz="2400" dirty="0">
                <a:solidFill>
                  <a:schemeClr val="tx1">
                    <a:lumMod val="85000"/>
                    <a:lumOff val="15000"/>
                  </a:schemeClr>
                </a:solidFill>
                <a:effectLst>
                  <a:outerShdw blurRad="38100" dist="38100" dir="2700000" algn="tl">
                    <a:srgbClr val="000000">
                      <a:alpha val="43137"/>
                    </a:srgbClr>
                  </a:outerShdw>
                </a:effectLst>
              </a:rPr>
              <a:t>Bakelite and Epoxy</a:t>
            </a:r>
            <a:r>
              <a:rPr lang="en-US" sz="2400" dirty="0">
                <a:solidFill>
                  <a:schemeClr val="tx1">
                    <a:lumMod val="85000"/>
                    <a:lumOff val="15000"/>
                  </a:schemeClr>
                </a:solidFill>
              </a:rPr>
              <a:t>.</a:t>
            </a:r>
          </a:p>
          <a:p>
            <a:pPr marL="342900" indent="-342900">
              <a:buFont typeface="Wingdings" panose="05000000000000000000" pitchFamily="2" charset="2"/>
              <a:buChar char="v"/>
            </a:pPr>
            <a:r>
              <a:rPr lang="en-US" sz="2400" dirty="0">
                <a:solidFill>
                  <a:schemeClr val="tx1">
                    <a:lumMod val="85000"/>
                    <a:lumOff val="15000"/>
                  </a:schemeClr>
                </a:solidFill>
              </a:rPr>
              <a:t>Investigate and find suitable conditions(Drill Hole &amp; Load) for the </a:t>
            </a:r>
            <a:r>
              <a:rPr lang="en-US" sz="2400" dirty="0">
                <a:solidFill>
                  <a:schemeClr val="tx1">
                    <a:lumMod val="85000"/>
                    <a:lumOff val="15000"/>
                  </a:schemeClr>
                </a:solidFill>
                <a:effectLst>
                  <a:outerShdw blurRad="38100" dist="38100" dir="2700000" algn="tl">
                    <a:srgbClr val="000000">
                      <a:alpha val="43137"/>
                    </a:srgbClr>
                  </a:outerShdw>
                </a:effectLst>
              </a:rPr>
              <a:t>Special Non-</a:t>
            </a:r>
            <a:r>
              <a:rPr lang="en-US" sz="2400" dirty="0" err="1">
                <a:solidFill>
                  <a:schemeClr val="tx1">
                    <a:lumMod val="85000"/>
                    <a:lumOff val="15000"/>
                  </a:schemeClr>
                </a:solidFill>
                <a:effectLst>
                  <a:outerShdw blurRad="38100" dist="38100" dir="2700000" algn="tl">
                    <a:srgbClr val="000000">
                      <a:alpha val="43137"/>
                    </a:srgbClr>
                  </a:outerShdw>
                </a:effectLst>
              </a:rPr>
              <a:t>sert</a:t>
            </a:r>
            <a:r>
              <a:rPr lang="en-US" sz="2400" dirty="0">
                <a:solidFill>
                  <a:schemeClr val="tx1">
                    <a:lumMod val="85000"/>
                    <a:lumOff val="15000"/>
                  </a:schemeClr>
                </a:solidFill>
                <a:effectLst>
                  <a:outerShdw blurRad="38100" dist="38100" dir="2700000" algn="tl">
                    <a:srgbClr val="000000">
                      <a:alpha val="43137"/>
                    </a:srgbClr>
                  </a:outerShdw>
                </a:effectLst>
              </a:rPr>
              <a:t> screw</a:t>
            </a:r>
            <a:r>
              <a:rPr lang="en-US" sz="2400" dirty="0">
                <a:solidFill>
                  <a:schemeClr val="tx1">
                    <a:lumMod val="85000"/>
                    <a:lumOff val="15000"/>
                  </a:schemeClr>
                </a:solidFill>
              </a:rPr>
              <a:t>.</a:t>
            </a: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IN" sz="2400" dirty="0"/>
          </a:p>
        </p:txBody>
      </p:sp>
      <p:sp>
        <p:nvSpPr>
          <p:cNvPr id="14" name="Rectangle: Beveled 13">
            <a:extLst>
              <a:ext uri="{FF2B5EF4-FFF2-40B4-BE49-F238E27FC236}">
                <a16:creationId xmlns:a16="http://schemas.microsoft.com/office/drawing/2014/main" id="{BA2423AD-9FA0-4A68-BBF4-B07E9637A6ED}"/>
              </a:ext>
            </a:extLst>
          </p:cNvPr>
          <p:cNvSpPr/>
          <p:nvPr/>
        </p:nvSpPr>
        <p:spPr>
          <a:xfrm rot="2688102">
            <a:off x="8992334" y="4389086"/>
            <a:ext cx="1781667" cy="1783092"/>
          </a:xfrm>
          <a:prstGeom prst="bevel">
            <a:avLst/>
          </a:prstGeom>
          <a:effectLst>
            <a:glow rad="101600">
              <a:schemeClr val="accent1">
                <a:satMod val="175000"/>
                <a:alpha val="40000"/>
              </a:schemeClr>
            </a:glow>
            <a:outerShdw blurRad="76200" dir="13500000" sy="23000" kx="1200000" algn="br" rotWithShape="0">
              <a:prstClr val="black">
                <a:alpha val="2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Beveled 14">
            <a:extLst>
              <a:ext uri="{FF2B5EF4-FFF2-40B4-BE49-F238E27FC236}">
                <a16:creationId xmlns:a16="http://schemas.microsoft.com/office/drawing/2014/main" id="{45F1EBA1-82F5-4B3F-AC59-D4D3C39889DC}"/>
              </a:ext>
            </a:extLst>
          </p:cNvPr>
          <p:cNvSpPr/>
          <p:nvPr/>
        </p:nvSpPr>
        <p:spPr>
          <a:xfrm rot="2688102">
            <a:off x="6172071" y="4687591"/>
            <a:ext cx="1184441" cy="1186082"/>
          </a:xfrm>
          <a:prstGeom prst="bevel">
            <a:avLst/>
          </a:prstGeom>
          <a:effectLst>
            <a:glow rad="101600">
              <a:schemeClr val="accent1">
                <a:satMod val="175000"/>
                <a:alpha val="40000"/>
              </a:schemeClr>
            </a:glow>
            <a:outerShdw blurRad="76200" dir="13500000" sy="23000" kx="1200000" algn="br" rotWithShape="0">
              <a:prstClr val="black">
                <a:alpha val="2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Beveled 15">
            <a:extLst>
              <a:ext uri="{FF2B5EF4-FFF2-40B4-BE49-F238E27FC236}">
                <a16:creationId xmlns:a16="http://schemas.microsoft.com/office/drawing/2014/main" id="{CB145779-21A4-4807-A971-D305A2E15C45}"/>
              </a:ext>
            </a:extLst>
          </p:cNvPr>
          <p:cNvSpPr/>
          <p:nvPr/>
        </p:nvSpPr>
        <p:spPr>
          <a:xfrm rot="2688102">
            <a:off x="4308058" y="4877116"/>
            <a:ext cx="799256" cy="807032"/>
          </a:xfrm>
          <a:prstGeom prst="bevel">
            <a:avLst/>
          </a:prstGeom>
          <a:effectLst>
            <a:glow rad="101600">
              <a:schemeClr val="accent1">
                <a:satMod val="175000"/>
                <a:alpha val="40000"/>
              </a:schemeClr>
            </a:glow>
            <a:outerShdw blurRad="76200" dir="13500000" sy="23000" kx="1200000" algn="br" rotWithShape="0">
              <a:prstClr val="black">
                <a:alpha val="2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Beveled 16">
            <a:extLst>
              <a:ext uri="{FF2B5EF4-FFF2-40B4-BE49-F238E27FC236}">
                <a16:creationId xmlns:a16="http://schemas.microsoft.com/office/drawing/2014/main" id="{37EDAD8C-B93D-4BA0-8711-32EB92FAB516}"/>
              </a:ext>
            </a:extLst>
          </p:cNvPr>
          <p:cNvSpPr/>
          <p:nvPr/>
        </p:nvSpPr>
        <p:spPr>
          <a:xfrm rot="2688102">
            <a:off x="3080140" y="5030459"/>
            <a:ext cx="481216" cy="500346"/>
          </a:xfrm>
          <a:prstGeom prst="bevel">
            <a:avLst/>
          </a:prstGeom>
          <a:effectLst>
            <a:glow rad="101600">
              <a:schemeClr val="accent1">
                <a:satMod val="175000"/>
                <a:alpha val="40000"/>
              </a:schemeClr>
            </a:glow>
            <a:outerShdw blurRad="76200" dir="13500000" sy="23000" kx="1200000" algn="br" rotWithShape="0">
              <a:prstClr val="black">
                <a:alpha val="2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Beveled 17">
            <a:extLst>
              <a:ext uri="{FF2B5EF4-FFF2-40B4-BE49-F238E27FC236}">
                <a16:creationId xmlns:a16="http://schemas.microsoft.com/office/drawing/2014/main" id="{A62E2BEA-B7CA-473A-A840-4F447537BB2A}"/>
              </a:ext>
            </a:extLst>
          </p:cNvPr>
          <p:cNvSpPr/>
          <p:nvPr/>
        </p:nvSpPr>
        <p:spPr>
          <a:xfrm rot="2688102">
            <a:off x="2398474" y="5169632"/>
            <a:ext cx="208352" cy="222000"/>
          </a:xfrm>
          <a:prstGeom prst="bevel">
            <a:avLst/>
          </a:prstGeom>
          <a:effectLst>
            <a:glow rad="101600">
              <a:schemeClr val="accent1">
                <a:satMod val="175000"/>
                <a:alpha val="40000"/>
              </a:schemeClr>
            </a:glow>
            <a:outerShdw blurRad="76200" dir="13500000" sy="23000" kx="1200000" algn="br" rotWithShape="0">
              <a:prstClr val="black">
                <a:alpha val="2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Half Frame 18">
            <a:extLst>
              <a:ext uri="{FF2B5EF4-FFF2-40B4-BE49-F238E27FC236}">
                <a16:creationId xmlns:a16="http://schemas.microsoft.com/office/drawing/2014/main" id="{59CD55FE-44CC-4814-BFC2-D8CE886AAD6E}"/>
              </a:ext>
            </a:extLst>
          </p:cNvPr>
          <p:cNvSpPr/>
          <p:nvPr/>
        </p:nvSpPr>
        <p:spPr>
          <a:xfrm rot="5400000">
            <a:off x="11094747" y="-465657"/>
            <a:ext cx="631596" cy="1562909"/>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44513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A91A7-7D3A-4359-98F3-3C3228750EDF}"/>
              </a:ext>
            </a:extLst>
          </p:cNvPr>
          <p:cNvSpPr>
            <a:spLocks noGrp="1"/>
          </p:cNvSpPr>
          <p:nvPr>
            <p:ph type="title"/>
          </p:nvPr>
        </p:nvSpPr>
        <p:spPr>
          <a:xfrm>
            <a:off x="2242980" y="6291262"/>
            <a:ext cx="8915400" cy="566738"/>
          </a:xfrm>
        </p:spPr>
        <p:txBody>
          <a:bodyPr>
            <a:normAutofit/>
          </a:bodyPr>
          <a:lstStyle/>
          <a:p>
            <a:r>
              <a:rPr lang="en-US" b="1" dirty="0"/>
              <a:t>Load: 131 Newtons | Drill Bit: 3.6 mm | Nos: 36 holes</a:t>
            </a:r>
            <a:endParaRPr lang="en-IN" dirty="0"/>
          </a:p>
        </p:txBody>
      </p:sp>
      <p:sp>
        <p:nvSpPr>
          <p:cNvPr id="3" name="Picture Placeholder 2">
            <a:extLst>
              <a:ext uri="{FF2B5EF4-FFF2-40B4-BE49-F238E27FC236}">
                <a16:creationId xmlns:a16="http://schemas.microsoft.com/office/drawing/2014/main" id="{2165DC39-4752-48F2-98C4-0E1A49F13D7D}"/>
              </a:ext>
            </a:extLst>
          </p:cNvPr>
          <p:cNvSpPr>
            <a:spLocks noGrp="1"/>
          </p:cNvSpPr>
          <p:nvPr>
            <p:ph type="pic" idx="1"/>
          </p:nvPr>
        </p:nvSpPr>
        <p:spPr>
          <a:xfrm>
            <a:off x="3468101" y="634965"/>
            <a:ext cx="8915400" cy="3854970"/>
          </a:xfrm>
        </p:spPr>
      </p:sp>
      <p:graphicFrame>
        <p:nvGraphicFramePr>
          <p:cNvPr id="5" name="Table 4">
            <a:extLst>
              <a:ext uri="{FF2B5EF4-FFF2-40B4-BE49-F238E27FC236}">
                <a16:creationId xmlns:a16="http://schemas.microsoft.com/office/drawing/2014/main" id="{09E920AF-1AD2-4E4F-8292-B83155F07150}"/>
              </a:ext>
            </a:extLst>
          </p:cNvPr>
          <p:cNvGraphicFramePr>
            <a:graphicFrameLocks noGrp="1"/>
          </p:cNvGraphicFramePr>
          <p:nvPr>
            <p:extLst>
              <p:ext uri="{D42A27DB-BD31-4B8C-83A1-F6EECF244321}">
                <p14:modId xmlns:p14="http://schemas.microsoft.com/office/powerpoint/2010/main" val="2562035421"/>
              </p:ext>
            </p:extLst>
          </p:nvPr>
        </p:nvGraphicFramePr>
        <p:xfrm>
          <a:off x="2385022" y="4523280"/>
          <a:ext cx="8078681" cy="1938339"/>
        </p:xfrm>
        <a:graphic>
          <a:graphicData uri="http://schemas.openxmlformats.org/drawingml/2006/table">
            <a:tbl>
              <a:tblPr firstRow="1" firstCol="1" bandRow="1">
                <a:tableStyleId>{5C22544A-7EE6-4342-B048-85BDC9FD1C3A}</a:tableStyleId>
              </a:tblPr>
              <a:tblGrid>
                <a:gridCol w="1071955">
                  <a:extLst>
                    <a:ext uri="{9D8B030D-6E8A-4147-A177-3AD203B41FA5}">
                      <a16:colId xmlns:a16="http://schemas.microsoft.com/office/drawing/2014/main" val="2872117589"/>
                    </a:ext>
                  </a:extLst>
                </a:gridCol>
                <a:gridCol w="653789">
                  <a:extLst>
                    <a:ext uri="{9D8B030D-6E8A-4147-A177-3AD203B41FA5}">
                      <a16:colId xmlns:a16="http://schemas.microsoft.com/office/drawing/2014/main" val="2624878822"/>
                    </a:ext>
                  </a:extLst>
                </a:gridCol>
                <a:gridCol w="686762">
                  <a:extLst>
                    <a:ext uri="{9D8B030D-6E8A-4147-A177-3AD203B41FA5}">
                      <a16:colId xmlns:a16="http://schemas.microsoft.com/office/drawing/2014/main" val="1995654291"/>
                    </a:ext>
                  </a:extLst>
                </a:gridCol>
                <a:gridCol w="686762">
                  <a:extLst>
                    <a:ext uri="{9D8B030D-6E8A-4147-A177-3AD203B41FA5}">
                      <a16:colId xmlns:a16="http://schemas.microsoft.com/office/drawing/2014/main" val="2573762245"/>
                    </a:ext>
                  </a:extLst>
                </a:gridCol>
                <a:gridCol w="799343">
                  <a:extLst>
                    <a:ext uri="{9D8B030D-6E8A-4147-A177-3AD203B41FA5}">
                      <a16:colId xmlns:a16="http://schemas.microsoft.com/office/drawing/2014/main" val="2124192204"/>
                    </a:ext>
                  </a:extLst>
                </a:gridCol>
                <a:gridCol w="693997">
                  <a:extLst>
                    <a:ext uri="{9D8B030D-6E8A-4147-A177-3AD203B41FA5}">
                      <a16:colId xmlns:a16="http://schemas.microsoft.com/office/drawing/2014/main" val="3002054253"/>
                    </a:ext>
                  </a:extLst>
                </a:gridCol>
                <a:gridCol w="693997">
                  <a:extLst>
                    <a:ext uri="{9D8B030D-6E8A-4147-A177-3AD203B41FA5}">
                      <a16:colId xmlns:a16="http://schemas.microsoft.com/office/drawing/2014/main" val="732340562"/>
                    </a:ext>
                  </a:extLst>
                </a:gridCol>
                <a:gridCol w="686762">
                  <a:extLst>
                    <a:ext uri="{9D8B030D-6E8A-4147-A177-3AD203B41FA5}">
                      <a16:colId xmlns:a16="http://schemas.microsoft.com/office/drawing/2014/main" val="1559239330"/>
                    </a:ext>
                  </a:extLst>
                </a:gridCol>
                <a:gridCol w="719731">
                  <a:extLst>
                    <a:ext uri="{9D8B030D-6E8A-4147-A177-3AD203B41FA5}">
                      <a16:colId xmlns:a16="http://schemas.microsoft.com/office/drawing/2014/main" val="2458967313"/>
                    </a:ext>
                  </a:extLst>
                </a:gridCol>
                <a:gridCol w="719731">
                  <a:extLst>
                    <a:ext uri="{9D8B030D-6E8A-4147-A177-3AD203B41FA5}">
                      <a16:colId xmlns:a16="http://schemas.microsoft.com/office/drawing/2014/main" val="2603271086"/>
                    </a:ext>
                  </a:extLst>
                </a:gridCol>
                <a:gridCol w="665852">
                  <a:extLst>
                    <a:ext uri="{9D8B030D-6E8A-4147-A177-3AD203B41FA5}">
                      <a16:colId xmlns:a16="http://schemas.microsoft.com/office/drawing/2014/main" val="609644368"/>
                    </a:ext>
                  </a:extLst>
                </a:gridCol>
              </a:tblGrid>
              <a:tr h="228668">
                <a:tc rowSpan="2">
                  <a:txBody>
                    <a:bodyPr/>
                    <a:lstStyle/>
                    <a:p>
                      <a:pPr algn="ctr">
                        <a:lnSpc>
                          <a:spcPct val="140000"/>
                        </a:lnSpc>
                        <a:spcAft>
                          <a:spcPts val="0"/>
                        </a:spcAft>
                      </a:pPr>
                      <a:r>
                        <a:rPr lang="en-IN" sz="1400" dirty="0">
                          <a:effectLst/>
                        </a:rPr>
                        <a:t>Material</a:t>
                      </a:r>
                    </a:p>
                    <a:p>
                      <a:pPr algn="ctr">
                        <a:lnSpc>
                          <a:spcPct val="140000"/>
                        </a:lnSpc>
                        <a:spcAft>
                          <a:spcPts val="0"/>
                        </a:spcAft>
                      </a:pPr>
                      <a:endParaRPr lang="en-IN" sz="10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gridSpan="3">
                  <a:txBody>
                    <a:bodyPr/>
                    <a:lstStyle/>
                    <a:p>
                      <a:pPr algn="ctr">
                        <a:lnSpc>
                          <a:spcPct val="140000"/>
                        </a:lnSpc>
                        <a:spcAft>
                          <a:spcPts val="0"/>
                        </a:spcAft>
                      </a:pPr>
                      <a:r>
                        <a:rPr lang="en-IN" sz="1400" dirty="0">
                          <a:effectLst/>
                        </a:rPr>
                        <a:t>TD</a:t>
                      </a:r>
                      <a:endParaRPr lang="en-IN" sz="105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hMerge="1">
                  <a:txBody>
                    <a:bodyPr/>
                    <a:lstStyle/>
                    <a:p>
                      <a:endParaRPr lang="en-IN"/>
                    </a:p>
                  </a:txBody>
                  <a:tcPr/>
                </a:tc>
                <a:tc hMerge="1">
                  <a:txBody>
                    <a:bodyPr/>
                    <a:lstStyle/>
                    <a:p>
                      <a:endParaRPr lang="en-IN"/>
                    </a:p>
                  </a:txBody>
                  <a:tcPr/>
                </a:tc>
                <a:tc rowSpan="2">
                  <a:txBody>
                    <a:bodyPr/>
                    <a:lstStyle/>
                    <a:p>
                      <a:pPr algn="ctr">
                        <a:lnSpc>
                          <a:spcPct val="140000"/>
                        </a:lnSpc>
                        <a:spcAft>
                          <a:spcPts val="0"/>
                        </a:spcAft>
                      </a:pPr>
                      <a:r>
                        <a:rPr lang="en-IN" sz="1200" dirty="0">
                          <a:effectLst/>
                        </a:rPr>
                        <a:t>TS</a:t>
                      </a:r>
                    </a:p>
                    <a:p>
                      <a:pPr algn="ctr">
                        <a:lnSpc>
                          <a:spcPct val="140000"/>
                        </a:lnSpc>
                        <a:spcAft>
                          <a:spcPts val="0"/>
                        </a:spcAft>
                      </a:pP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gridSpan="3">
                  <a:txBody>
                    <a:bodyPr/>
                    <a:lstStyle/>
                    <a:p>
                      <a:pPr algn="ctr">
                        <a:lnSpc>
                          <a:spcPct val="140000"/>
                        </a:lnSpc>
                        <a:spcAft>
                          <a:spcPts val="0"/>
                        </a:spcAft>
                      </a:pPr>
                      <a:r>
                        <a:rPr lang="en-IN" sz="1400" dirty="0">
                          <a:effectLst/>
                        </a:rPr>
                        <a:t>TF</a:t>
                      </a:r>
                      <a:endParaRPr lang="en-IN" sz="105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hMerge="1">
                  <a:txBody>
                    <a:bodyPr/>
                    <a:lstStyle/>
                    <a:p>
                      <a:endParaRPr lang="en-IN"/>
                    </a:p>
                  </a:txBody>
                  <a:tcPr/>
                </a:tc>
                <a:tc hMerge="1">
                  <a:txBody>
                    <a:bodyPr/>
                    <a:lstStyle/>
                    <a:p>
                      <a:endParaRPr lang="en-IN"/>
                    </a:p>
                  </a:txBody>
                  <a:tcPr/>
                </a:tc>
                <a:tc gridSpan="3">
                  <a:txBody>
                    <a:bodyPr/>
                    <a:lstStyle/>
                    <a:p>
                      <a:pPr algn="ctr">
                        <a:lnSpc>
                          <a:spcPct val="140000"/>
                        </a:lnSpc>
                        <a:spcAft>
                          <a:spcPts val="0"/>
                        </a:spcAft>
                      </a:pPr>
                      <a:r>
                        <a:rPr lang="en-IN" sz="1400" dirty="0">
                          <a:effectLst/>
                        </a:rPr>
                        <a:t>F/D</a:t>
                      </a:r>
                      <a:endParaRPr lang="en-IN" sz="105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41397509"/>
                  </a:ext>
                </a:extLst>
              </a:tr>
              <a:tr h="196127">
                <a:tc vMerge="1">
                  <a:txBody>
                    <a:bodyPr/>
                    <a:lstStyle/>
                    <a:p>
                      <a:endParaRPr lang="en-IN"/>
                    </a:p>
                  </a:txBody>
                  <a:tcPr/>
                </a:tc>
                <a:tc>
                  <a:txBody>
                    <a:bodyPr/>
                    <a:lstStyle/>
                    <a:p>
                      <a:pPr algn="ctr">
                        <a:lnSpc>
                          <a:spcPct val="140000"/>
                        </a:lnSpc>
                        <a:spcAft>
                          <a:spcPts val="0"/>
                        </a:spcAft>
                      </a:pPr>
                      <a:r>
                        <a:rPr lang="en-IN" sz="1200">
                          <a:effectLst/>
                        </a:rPr>
                        <a:t>MIN</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200">
                          <a:effectLst/>
                        </a:rPr>
                        <a:t>AVG</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200">
                          <a:effectLst/>
                        </a:rPr>
                        <a:t>MAX</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vMerge="1">
                  <a:txBody>
                    <a:bodyPr/>
                    <a:lstStyle/>
                    <a:p>
                      <a:endParaRPr lang="en-IN"/>
                    </a:p>
                  </a:txBody>
                  <a:tcPr/>
                </a:tc>
                <a:tc>
                  <a:txBody>
                    <a:bodyPr/>
                    <a:lstStyle/>
                    <a:p>
                      <a:pPr algn="ctr">
                        <a:lnSpc>
                          <a:spcPct val="140000"/>
                        </a:lnSpc>
                        <a:spcAft>
                          <a:spcPts val="0"/>
                        </a:spcAft>
                      </a:pPr>
                      <a:r>
                        <a:rPr lang="en-IN" sz="1200">
                          <a:effectLst/>
                        </a:rPr>
                        <a:t>MIN</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200">
                          <a:effectLst/>
                        </a:rPr>
                        <a:t>AVG</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200">
                          <a:effectLst/>
                        </a:rPr>
                        <a:t>MAX</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200">
                          <a:effectLst/>
                        </a:rPr>
                        <a:t>MIN</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200">
                          <a:effectLst/>
                        </a:rPr>
                        <a:t>AVG</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200" dirty="0">
                          <a:effectLst/>
                        </a:rPr>
                        <a:t>MAX</a:t>
                      </a: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966716333"/>
                  </a:ext>
                </a:extLst>
              </a:tr>
              <a:tr h="417705">
                <a:tc>
                  <a:txBody>
                    <a:bodyPr/>
                    <a:lstStyle/>
                    <a:p>
                      <a:pPr algn="ctr">
                        <a:lnSpc>
                          <a:spcPct val="140000"/>
                        </a:lnSpc>
                        <a:spcAft>
                          <a:spcPts val="0"/>
                        </a:spcAft>
                      </a:pPr>
                      <a:r>
                        <a:rPr lang="en-IN" sz="1200">
                          <a:effectLst/>
                        </a:rPr>
                        <a:t>Brown Paper Bakelite</a:t>
                      </a:r>
                      <a:endParaRPr lang="en-IN" sz="10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0.65</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dirty="0">
                          <a:effectLst/>
                        </a:rPr>
                        <a:t>0.721</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0.81</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dirty="0">
                          <a:effectLst/>
                        </a:rPr>
                        <a:t>2.45</a:t>
                      </a:r>
                    </a:p>
                  </a:txBody>
                  <a:tcPr marL="68580" marR="68580" marT="0" marB="0" anchor="b"/>
                </a:tc>
                <a:tc>
                  <a:txBody>
                    <a:bodyPr/>
                    <a:lstStyle/>
                    <a:p>
                      <a:pPr algn="ctr">
                        <a:lnSpc>
                          <a:spcPct val="140000"/>
                        </a:lnSpc>
                        <a:spcAft>
                          <a:spcPts val="0"/>
                        </a:spcAft>
                      </a:pPr>
                      <a:r>
                        <a:rPr lang="en-IN" sz="1600" dirty="0">
                          <a:effectLst/>
                        </a:rPr>
                        <a:t>3.96</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dirty="0">
                          <a:effectLst/>
                        </a:rPr>
                        <a:t>4.12</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4.32</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dirty="0">
                          <a:effectLst/>
                        </a:rPr>
                        <a:t>5.11</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dirty="0">
                          <a:effectLst/>
                        </a:rPr>
                        <a:t>5.836</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6.55</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582725535"/>
                  </a:ext>
                </a:extLst>
              </a:tr>
              <a:tr h="417705">
                <a:tc>
                  <a:txBody>
                    <a:bodyPr/>
                    <a:lstStyle/>
                    <a:p>
                      <a:pPr algn="ctr">
                        <a:lnSpc>
                          <a:spcPct val="140000"/>
                        </a:lnSpc>
                        <a:spcAft>
                          <a:spcPts val="0"/>
                        </a:spcAft>
                      </a:pPr>
                      <a:r>
                        <a:rPr lang="en-IN" sz="1200">
                          <a:effectLst/>
                        </a:rPr>
                        <a:t>Black Paper Bakelite</a:t>
                      </a:r>
                      <a:endParaRPr lang="en-IN" sz="10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0.61</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dirty="0">
                          <a:effectLst/>
                        </a:rPr>
                        <a:t>0.731</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0.89</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dirty="0">
                          <a:effectLst/>
                        </a:rPr>
                        <a:t>2.58</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4.11</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dirty="0">
                          <a:effectLst/>
                        </a:rPr>
                        <a:t>4.45</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4.87</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dirty="0">
                          <a:effectLst/>
                        </a:rPr>
                        <a:t>5.10</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dirty="0">
                          <a:effectLst/>
                        </a:rPr>
                        <a:t>6.128</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7.41</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4062989254"/>
                  </a:ext>
                </a:extLst>
              </a:tr>
              <a:tr h="417705">
                <a:tc>
                  <a:txBody>
                    <a:bodyPr/>
                    <a:lstStyle/>
                    <a:p>
                      <a:pPr algn="ctr">
                        <a:lnSpc>
                          <a:spcPct val="140000"/>
                        </a:lnSpc>
                        <a:spcAft>
                          <a:spcPts val="0"/>
                        </a:spcAft>
                      </a:pPr>
                      <a:r>
                        <a:rPr lang="en-IN" sz="1200" dirty="0">
                          <a:effectLst/>
                        </a:rPr>
                        <a:t>Fabric Bakelite</a:t>
                      </a:r>
                      <a:endParaRPr lang="en-IN" sz="10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0.81</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a:effectLst/>
                        </a:rPr>
                        <a:t>0.941</a:t>
                      </a:r>
                      <a:endParaRPr lang="en-IN" sz="11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1.17</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a:effectLst/>
                        </a:rPr>
                        <a:t>2.88</a:t>
                      </a:r>
                      <a:endParaRPr lang="en-IN" sz="11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4.41</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a:effectLst/>
                        </a:rPr>
                        <a:t>4.85</a:t>
                      </a:r>
                      <a:endParaRPr lang="en-IN" sz="11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5.3</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dirty="0">
                          <a:effectLst/>
                        </a:rPr>
                        <a:t>4.1</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dirty="0">
                          <a:effectLst/>
                        </a:rPr>
                        <a:t>5.185</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6.02</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779850521"/>
                  </a:ext>
                </a:extLst>
              </a:tr>
            </a:tbl>
          </a:graphicData>
        </a:graphic>
      </p:graphicFrame>
      <p:graphicFrame>
        <p:nvGraphicFramePr>
          <p:cNvPr id="6" name="Chart 5">
            <a:extLst>
              <a:ext uri="{FF2B5EF4-FFF2-40B4-BE49-F238E27FC236}">
                <a16:creationId xmlns:a16="http://schemas.microsoft.com/office/drawing/2014/main" id="{C5A6BE1D-3E65-4F8F-B76D-DC3483598A1C}"/>
              </a:ext>
            </a:extLst>
          </p:cNvPr>
          <p:cNvGraphicFramePr>
            <a:graphicFrameLocks/>
          </p:cNvGraphicFramePr>
          <p:nvPr>
            <p:extLst>
              <p:ext uri="{D42A27DB-BD31-4B8C-83A1-F6EECF244321}">
                <p14:modId xmlns:p14="http://schemas.microsoft.com/office/powerpoint/2010/main" val="1532074681"/>
              </p:ext>
            </p:extLst>
          </p:nvPr>
        </p:nvGraphicFramePr>
        <p:xfrm>
          <a:off x="-168676" y="80619"/>
          <a:ext cx="6442699" cy="436411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CA07E479-B60A-4BD1-823A-DA2B45F18452}"/>
              </a:ext>
            </a:extLst>
          </p:cNvPr>
          <p:cNvGraphicFramePr>
            <a:graphicFrameLocks/>
          </p:cNvGraphicFramePr>
          <p:nvPr>
            <p:extLst>
              <p:ext uri="{D42A27DB-BD31-4B8C-83A1-F6EECF244321}">
                <p14:modId xmlns:p14="http://schemas.microsoft.com/office/powerpoint/2010/main" val="2381186375"/>
              </p:ext>
            </p:extLst>
          </p:nvPr>
        </p:nvGraphicFramePr>
        <p:xfrm>
          <a:off x="6030427" y="73563"/>
          <a:ext cx="6442699" cy="43641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44355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D48C4-EE1C-42CF-A6ED-351EB963DD5D}"/>
              </a:ext>
            </a:extLst>
          </p:cNvPr>
          <p:cNvSpPr>
            <a:spLocks noGrp="1"/>
          </p:cNvSpPr>
          <p:nvPr>
            <p:ph type="title"/>
          </p:nvPr>
        </p:nvSpPr>
        <p:spPr>
          <a:xfrm>
            <a:off x="2473803" y="6386266"/>
            <a:ext cx="8915400" cy="566738"/>
          </a:xfrm>
        </p:spPr>
        <p:txBody>
          <a:bodyPr>
            <a:normAutofit/>
          </a:bodyPr>
          <a:lstStyle/>
          <a:p>
            <a:r>
              <a:rPr lang="en-US" b="1" dirty="0"/>
              <a:t>Load: 131 Newtons | Drill Bit: 3.7 mm | Nos: 24 holes</a:t>
            </a:r>
            <a:endParaRPr lang="en-IN" dirty="0"/>
          </a:p>
        </p:txBody>
      </p:sp>
      <p:sp>
        <p:nvSpPr>
          <p:cNvPr id="3" name="Picture Placeholder 2">
            <a:extLst>
              <a:ext uri="{FF2B5EF4-FFF2-40B4-BE49-F238E27FC236}">
                <a16:creationId xmlns:a16="http://schemas.microsoft.com/office/drawing/2014/main" id="{0A4BCE78-02E7-4A9B-8370-49D358D03C92}"/>
              </a:ext>
            </a:extLst>
          </p:cNvPr>
          <p:cNvSpPr>
            <a:spLocks noGrp="1"/>
          </p:cNvSpPr>
          <p:nvPr>
            <p:ph type="pic" idx="1"/>
          </p:nvPr>
        </p:nvSpPr>
        <p:spPr/>
      </p:sp>
      <p:graphicFrame>
        <p:nvGraphicFramePr>
          <p:cNvPr id="5" name="Table 4">
            <a:extLst>
              <a:ext uri="{FF2B5EF4-FFF2-40B4-BE49-F238E27FC236}">
                <a16:creationId xmlns:a16="http://schemas.microsoft.com/office/drawing/2014/main" id="{1DD38AF7-0053-4B75-A8C8-2317AF17F9B8}"/>
              </a:ext>
            </a:extLst>
          </p:cNvPr>
          <p:cNvGraphicFramePr>
            <a:graphicFrameLocks noGrp="1"/>
          </p:cNvGraphicFramePr>
          <p:nvPr>
            <p:extLst>
              <p:ext uri="{D42A27DB-BD31-4B8C-83A1-F6EECF244321}">
                <p14:modId xmlns:p14="http://schemas.microsoft.com/office/powerpoint/2010/main" val="335598900"/>
              </p:ext>
            </p:extLst>
          </p:nvPr>
        </p:nvGraphicFramePr>
        <p:xfrm>
          <a:off x="2272685" y="4655253"/>
          <a:ext cx="8176334" cy="1930402"/>
        </p:xfrm>
        <a:graphic>
          <a:graphicData uri="http://schemas.openxmlformats.org/drawingml/2006/table">
            <a:tbl>
              <a:tblPr firstRow="1" firstCol="1" bandRow="1">
                <a:tableStyleId>{5C22544A-7EE6-4342-B048-85BDC9FD1C3A}</a:tableStyleId>
              </a:tblPr>
              <a:tblGrid>
                <a:gridCol w="1069849">
                  <a:extLst>
                    <a:ext uri="{9D8B030D-6E8A-4147-A177-3AD203B41FA5}">
                      <a16:colId xmlns:a16="http://schemas.microsoft.com/office/drawing/2014/main" val="3207282040"/>
                    </a:ext>
                  </a:extLst>
                </a:gridCol>
                <a:gridCol w="652344">
                  <a:extLst>
                    <a:ext uri="{9D8B030D-6E8A-4147-A177-3AD203B41FA5}">
                      <a16:colId xmlns:a16="http://schemas.microsoft.com/office/drawing/2014/main" val="2839392994"/>
                    </a:ext>
                  </a:extLst>
                </a:gridCol>
                <a:gridCol w="685778">
                  <a:extLst>
                    <a:ext uri="{9D8B030D-6E8A-4147-A177-3AD203B41FA5}">
                      <a16:colId xmlns:a16="http://schemas.microsoft.com/office/drawing/2014/main" val="4060864111"/>
                    </a:ext>
                  </a:extLst>
                </a:gridCol>
                <a:gridCol w="797491">
                  <a:extLst>
                    <a:ext uri="{9D8B030D-6E8A-4147-A177-3AD203B41FA5}">
                      <a16:colId xmlns:a16="http://schemas.microsoft.com/office/drawing/2014/main" val="1034618864"/>
                    </a:ext>
                  </a:extLst>
                </a:gridCol>
                <a:gridCol w="797491">
                  <a:extLst>
                    <a:ext uri="{9D8B030D-6E8A-4147-A177-3AD203B41FA5}">
                      <a16:colId xmlns:a16="http://schemas.microsoft.com/office/drawing/2014/main" val="2623879843"/>
                    </a:ext>
                  </a:extLst>
                </a:gridCol>
                <a:gridCol w="693116">
                  <a:extLst>
                    <a:ext uri="{9D8B030D-6E8A-4147-A177-3AD203B41FA5}">
                      <a16:colId xmlns:a16="http://schemas.microsoft.com/office/drawing/2014/main" val="4070728491"/>
                    </a:ext>
                  </a:extLst>
                </a:gridCol>
                <a:gridCol w="693116">
                  <a:extLst>
                    <a:ext uri="{9D8B030D-6E8A-4147-A177-3AD203B41FA5}">
                      <a16:colId xmlns:a16="http://schemas.microsoft.com/office/drawing/2014/main" val="1382663197"/>
                    </a:ext>
                  </a:extLst>
                </a:gridCol>
                <a:gridCol w="685778">
                  <a:extLst>
                    <a:ext uri="{9D8B030D-6E8A-4147-A177-3AD203B41FA5}">
                      <a16:colId xmlns:a16="http://schemas.microsoft.com/office/drawing/2014/main" val="2743595944"/>
                    </a:ext>
                  </a:extLst>
                </a:gridCol>
                <a:gridCol w="718397">
                  <a:extLst>
                    <a:ext uri="{9D8B030D-6E8A-4147-A177-3AD203B41FA5}">
                      <a16:colId xmlns:a16="http://schemas.microsoft.com/office/drawing/2014/main" val="1966404248"/>
                    </a:ext>
                  </a:extLst>
                </a:gridCol>
                <a:gridCol w="718397">
                  <a:extLst>
                    <a:ext uri="{9D8B030D-6E8A-4147-A177-3AD203B41FA5}">
                      <a16:colId xmlns:a16="http://schemas.microsoft.com/office/drawing/2014/main" val="1065791564"/>
                    </a:ext>
                  </a:extLst>
                </a:gridCol>
                <a:gridCol w="664577">
                  <a:extLst>
                    <a:ext uri="{9D8B030D-6E8A-4147-A177-3AD203B41FA5}">
                      <a16:colId xmlns:a16="http://schemas.microsoft.com/office/drawing/2014/main" val="4027444506"/>
                    </a:ext>
                  </a:extLst>
                </a:gridCol>
              </a:tblGrid>
              <a:tr h="204815">
                <a:tc rowSpan="2">
                  <a:txBody>
                    <a:bodyPr/>
                    <a:lstStyle/>
                    <a:p>
                      <a:pPr algn="ctr">
                        <a:lnSpc>
                          <a:spcPct val="140000"/>
                        </a:lnSpc>
                        <a:spcAft>
                          <a:spcPts val="0"/>
                        </a:spcAft>
                      </a:pPr>
                      <a:r>
                        <a:rPr lang="en-IN" sz="1200" dirty="0">
                          <a:effectLst/>
                        </a:rPr>
                        <a:t>Material</a:t>
                      </a:r>
                    </a:p>
                    <a:p>
                      <a:pPr algn="ctr">
                        <a:lnSpc>
                          <a:spcPct val="140000"/>
                        </a:lnSpc>
                        <a:spcAft>
                          <a:spcPts val="0"/>
                        </a:spcAft>
                      </a:pP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gridSpan="3">
                  <a:txBody>
                    <a:bodyPr/>
                    <a:lstStyle/>
                    <a:p>
                      <a:pPr algn="ctr">
                        <a:lnSpc>
                          <a:spcPct val="140000"/>
                        </a:lnSpc>
                        <a:spcAft>
                          <a:spcPts val="0"/>
                        </a:spcAft>
                      </a:pPr>
                      <a:r>
                        <a:rPr lang="en-IN" sz="1200" dirty="0">
                          <a:effectLst/>
                        </a:rPr>
                        <a:t>TD</a:t>
                      </a:r>
                      <a:endParaRPr lang="en-IN" sz="10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hMerge="1">
                  <a:txBody>
                    <a:bodyPr/>
                    <a:lstStyle/>
                    <a:p>
                      <a:endParaRPr lang="en-IN"/>
                    </a:p>
                  </a:txBody>
                  <a:tcPr/>
                </a:tc>
                <a:tc hMerge="1">
                  <a:txBody>
                    <a:bodyPr/>
                    <a:lstStyle/>
                    <a:p>
                      <a:endParaRPr lang="en-IN"/>
                    </a:p>
                  </a:txBody>
                  <a:tcPr/>
                </a:tc>
                <a:tc>
                  <a:txBody>
                    <a:bodyPr/>
                    <a:lstStyle/>
                    <a:p>
                      <a:pPr algn="ctr">
                        <a:lnSpc>
                          <a:spcPct val="140000"/>
                        </a:lnSpc>
                        <a:spcAft>
                          <a:spcPts val="0"/>
                        </a:spcAft>
                      </a:pPr>
                      <a:r>
                        <a:rPr lang="en-IN" sz="1200" dirty="0">
                          <a:effectLst/>
                        </a:rPr>
                        <a:t>TS</a:t>
                      </a:r>
                      <a:endParaRPr lang="en-IN" sz="10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gridSpan="3">
                  <a:txBody>
                    <a:bodyPr/>
                    <a:lstStyle/>
                    <a:p>
                      <a:pPr algn="ctr">
                        <a:lnSpc>
                          <a:spcPct val="140000"/>
                        </a:lnSpc>
                        <a:spcAft>
                          <a:spcPts val="0"/>
                        </a:spcAft>
                      </a:pPr>
                      <a:r>
                        <a:rPr lang="en-IN" sz="1200" dirty="0">
                          <a:effectLst/>
                        </a:rPr>
                        <a:t>TF</a:t>
                      </a:r>
                      <a:endParaRPr lang="en-IN" sz="10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hMerge="1">
                  <a:txBody>
                    <a:bodyPr/>
                    <a:lstStyle/>
                    <a:p>
                      <a:endParaRPr lang="en-IN"/>
                    </a:p>
                  </a:txBody>
                  <a:tcPr/>
                </a:tc>
                <a:tc hMerge="1">
                  <a:txBody>
                    <a:bodyPr/>
                    <a:lstStyle/>
                    <a:p>
                      <a:endParaRPr lang="en-IN"/>
                    </a:p>
                  </a:txBody>
                  <a:tcPr/>
                </a:tc>
                <a:tc gridSpan="3">
                  <a:txBody>
                    <a:bodyPr/>
                    <a:lstStyle/>
                    <a:p>
                      <a:pPr algn="ctr">
                        <a:lnSpc>
                          <a:spcPct val="140000"/>
                        </a:lnSpc>
                        <a:spcAft>
                          <a:spcPts val="0"/>
                        </a:spcAft>
                      </a:pPr>
                      <a:r>
                        <a:rPr lang="en-IN" sz="1200" dirty="0">
                          <a:effectLst/>
                        </a:rPr>
                        <a:t>F/D</a:t>
                      </a:r>
                      <a:endParaRPr lang="en-IN" sz="10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491724288"/>
                  </a:ext>
                </a:extLst>
              </a:tr>
              <a:tr h="231744">
                <a:tc vMerge="1">
                  <a:txBody>
                    <a:bodyPr/>
                    <a:lstStyle/>
                    <a:p>
                      <a:endParaRPr lang="en-IN"/>
                    </a:p>
                  </a:txBody>
                  <a:tcPr/>
                </a:tc>
                <a:tc>
                  <a:txBody>
                    <a:bodyPr/>
                    <a:lstStyle/>
                    <a:p>
                      <a:pPr algn="ctr">
                        <a:lnSpc>
                          <a:spcPct val="140000"/>
                        </a:lnSpc>
                        <a:spcAft>
                          <a:spcPts val="0"/>
                        </a:spcAft>
                      </a:pPr>
                      <a:r>
                        <a:rPr lang="en-IN" sz="1200" dirty="0">
                          <a:effectLst/>
                        </a:rPr>
                        <a:t>MIN</a:t>
                      </a:r>
                      <a:endParaRPr lang="en-IN" sz="10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200">
                          <a:effectLst/>
                        </a:rPr>
                        <a:t>AVG</a:t>
                      </a:r>
                      <a:endParaRPr lang="en-IN" sz="10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200">
                          <a:effectLst/>
                        </a:rPr>
                        <a:t>MAX</a:t>
                      </a:r>
                      <a:endParaRPr lang="en-IN" sz="10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rowSpan="2">
                  <a:txBody>
                    <a:bodyPr/>
                    <a:lstStyle/>
                    <a:p>
                      <a:pPr algn="ctr">
                        <a:lnSpc>
                          <a:spcPct val="140000"/>
                        </a:lnSpc>
                        <a:spcAft>
                          <a:spcPts val="0"/>
                        </a:spcAft>
                      </a:pPr>
                      <a:r>
                        <a:rPr lang="en-IN" sz="1600" dirty="0">
                          <a:effectLst/>
                        </a:rPr>
                        <a:t>2.19</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200">
                          <a:effectLst/>
                        </a:rPr>
                        <a:t>MIN</a:t>
                      </a:r>
                      <a:endParaRPr lang="en-IN" sz="10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200">
                          <a:effectLst/>
                        </a:rPr>
                        <a:t>AVG</a:t>
                      </a:r>
                      <a:endParaRPr lang="en-IN" sz="10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200">
                          <a:effectLst/>
                        </a:rPr>
                        <a:t>MAX</a:t>
                      </a:r>
                      <a:endParaRPr lang="en-IN" sz="10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200">
                          <a:effectLst/>
                        </a:rPr>
                        <a:t>MIN</a:t>
                      </a:r>
                      <a:endParaRPr lang="en-IN" sz="10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200">
                          <a:effectLst/>
                        </a:rPr>
                        <a:t>AVG</a:t>
                      </a:r>
                      <a:endParaRPr lang="en-IN" sz="10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200" dirty="0">
                          <a:effectLst/>
                        </a:rPr>
                        <a:t>MAX</a:t>
                      </a:r>
                      <a:endParaRPr lang="en-IN" sz="10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019507774"/>
                  </a:ext>
                </a:extLst>
              </a:tr>
              <a:tr h="436330">
                <a:tc>
                  <a:txBody>
                    <a:bodyPr/>
                    <a:lstStyle/>
                    <a:p>
                      <a:pPr algn="ctr">
                        <a:lnSpc>
                          <a:spcPct val="140000"/>
                        </a:lnSpc>
                        <a:spcAft>
                          <a:spcPts val="0"/>
                        </a:spcAft>
                      </a:pPr>
                      <a:r>
                        <a:rPr lang="en-IN" sz="1200">
                          <a:effectLst/>
                        </a:rPr>
                        <a:t>Brown Paper Bakelite</a:t>
                      </a:r>
                      <a:endParaRPr lang="en-IN" sz="10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0.58</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dirty="0">
                          <a:effectLst/>
                        </a:rPr>
                        <a:t>0.654</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0.72</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vMerge="1">
                  <a:txBody>
                    <a:bodyPr/>
                    <a:lstStyle/>
                    <a:p>
                      <a:endParaRPr lang="en-IN"/>
                    </a:p>
                  </a:txBody>
                  <a:tcPr/>
                </a:tc>
                <a:tc>
                  <a:txBody>
                    <a:bodyPr/>
                    <a:lstStyle/>
                    <a:p>
                      <a:pPr algn="ctr">
                        <a:lnSpc>
                          <a:spcPct val="140000"/>
                        </a:lnSpc>
                        <a:spcAft>
                          <a:spcPts val="0"/>
                        </a:spcAft>
                      </a:pPr>
                      <a:r>
                        <a:rPr lang="en-IN" sz="1600" dirty="0">
                          <a:effectLst/>
                        </a:rPr>
                        <a:t>3.57</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dirty="0">
                          <a:effectLst/>
                        </a:rPr>
                        <a:t>3.705</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3.79</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dirty="0">
                          <a:effectLst/>
                        </a:rPr>
                        <a:t>5.21</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dirty="0">
                          <a:effectLst/>
                        </a:rPr>
                        <a:t>5.7</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6.47</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845149549"/>
                  </a:ext>
                </a:extLst>
              </a:tr>
              <a:tr h="436330">
                <a:tc>
                  <a:txBody>
                    <a:bodyPr/>
                    <a:lstStyle/>
                    <a:p>
                      <a:pPr algn="ctr">
                        <a:lnSpc>
                          <a:spcPct val="140000"/>
                        </a:lnSpc>
                        <a:spcAft>
                          <a:spcPts val="0"/>
                        </a:spcAft>
                      </a:pPr>
                      <a:r>
                        <a:rPr lang="en-IN" sz="1200" dirty="0">
                          <a:effectLst/>
                        </a:rPr>
                        <a:t>Black Paper Bakelite</a:t>
                      </a:r>
                      <a:endParaRPr lang="en-IN" sz="10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 0.60</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dirty="0">
                          <a:effectLst/>
                        </a:rPr>
                        <a:t>0.704</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0.77</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dirty="0">
                          <a:effectLst/>
                        </a:rPr>
                        <a:t>2.34</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3.58</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dirty="0">
                          <a:effectLst/>
                        </a:rPr>
                        <a:t>4.00</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4.41</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dirty="0">
                          <a:effectLst/>
                        </a:rPr>
                        <a:t>4.90</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dirty="0">
                          <a:effectLst/>
                        </a:rPr>
                        <a:t>5.708</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6.50</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111116890"/>
                  </a:ext>
                </a:extLst>
              </a:tr>
              <a:tr h="436330">
                <a:tc>
                  <a:txBody>
                    <a:bodyPr/>
                    <a:lstStyle/>
                    <a:p>
                      <a:pPr algn="ctr">
                        <a:lnSpc>
                          <a:spcPct val="140000"/>
                        </a:lnSpc>
                        <a:spcAft>
                          <a:spcPts val="0"/>
                        </a:spcAft>
                      </a:pPr>
                      <a:r>
                        <a:rPr lang="en-IN" sz="1200" dirty="0">
                          <a:effectLst/>
                        </a:rPr>
                        <a:t>Fabric Bakelite</a:t>
                      </a:r>
                      <a:endParaRPr lang="en-IN" sz="10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0.73</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dirty="0">
                          <a:effectLst/>
                        </a:rPr>
                        <a:t>0.846</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0.97</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a:effectLst/>
                        </a:rPr>
                        <a:t>2.23</a:t>
                      </a:r>
                      <a:endParaRPr lang="en-IN" sz="11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3.36</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dirty="0">
                          <a:effectLst/>
                        </a:rPr>
                        <a:t>3.641</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3.92</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dirty="0">
                          <a:effectLst/>
                        </a:rPr>
                        <a:t>3.56</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600" dirty="0">
                          <a:effectLst/>
                        </a:rPr>
                        <a:t>4.331</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600" dirty="0">
                          <a:effectLst/>
                        </a:rPr>
                        <a:t>5.05</a:t>
                      </a:r>
                      <a:endParaRPr lang="en-IN" sz="11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829544690"/>
                  </a:ext>
                </a:extLst>
              </a:tr>
            </a:tbl>
          </a:graphicData>
        </a:graphic>
      </p:graphicFrame>
      <p:graphicFrame>
        <p:nvGraphicFramePr>
          <p:cNvPr id="6" name="Chart 5">
            <a:extLst>
              <a:ext uri="{FF2B5EF4-FFF2-40B4-BE49-F238E27FC236}">
                <a16:creationId xmlns:a16="http://schemas.microsoft.com/office/drawing/2014/main" id="{A9652E24-EB0E-47D2-9E2D-C2CB15E06132}"/>
              </a:ext>
            </a:extLst>
          </p:cNvPr>
          <p:cNvGraphicFramePr>
            <a:graphicFrameLocks/>
          </p:cNvGraphicFramePr>
          <p:nvPr>
            <p:extLst>
              <p:ext uri="{D42A27DB-BD31-4B8C-83A1-F6EECF244321}">
                <p14:modId xmlns:p14="http://schemas.microsoft.com/office/powerpoint/2010/main" val="3625333298"/>
              </p:ext>
            </p:extLst>
          </p:nvPr>
        </p:nvGraphicFramePr>
        <p:xfrm>
          <a:off x="2" y="65788"/>
          <a:ext cx="6281528" cy="453619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D9473D67-0ACD-49A6-8442-7BD5CD6A6D3C}"/>
              </a:ext>
            </a:extLst>
          </p:cNvPr>
          <p:cNvGraphicFramePr>
            <a:graphicFrameLocks/>
          </p:cNvGraphicFramePr>
          <p:nvPr>
            <p:extLst>
              <p:ext uri="{D42A27DB-BD31-4B8C-83A1-F6EECF244321}">
                <p14:modId xmlns:p14="http://schemas.microsoft.com/office/powerpoint/2010/main" val="3448611776"/>
              </p:ext>
            </p:extLst>
          </p:nvPr>
        </p:nvGraphicFramePr>
        <p:xfrm>
          <a:off x="5933661" y="83544"/>
          <a:ext cx="6714059" cy="458043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04648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654944A-4BD0-4E70-ADAB-BD3390D49C02}"/>
              </a:ext>
            </a:extLst>
          </p:cNvPr>
          <p:cNvGraphicFramePr>
            <a:graphicFrameLocks/>
          </p:cNvGraphicFramePr>
          <p:nvPr>
            <p:extLst>
              <p:ext uri="{D42A27DB-BD31-4B8C-83A1-F6EECF244321}">
                <p14:modId xmlns:p14="http://schemas.microsoft.com/office/powerpoint/2010/main" val="3200021270"/>
              </p:ext>
            </p:extLst>
          </p:nvPr>
        </p:nvGraphicFramePr>
        <p:xfrm>
          <a:off x="-79902" y="-62144"/>
          <a:ext cx="6353924" cy="37081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31E7516A-B0B7-4FD7-83FF-AA74282B0B3B}"/>
              </a:ext>
            </a:extLst>
          </p:cNvPr>
          <p:cNvGraphicFramePr>
            <a:graphicFrameLocks/>
          </p:cNvGraphicFramePr>
          <p:nvPr>
            <p:extLst>
              <p:ext uri="{D42A27DB-BD31-4B8C-83A1-F6EECF244321}">
                <p14:modId xmlns:p14="http://schemas.microsoft.com/office/powerpoint/2010/main" val="87869507"/>
              </p:ext>
            </p:extLst>
          </p:nvPr>
        </p:nvGraphicFramePr>
        <p:xfrm>
          <a:off x="-168677" y="3648722"/>
          <a:ext cx="6442699" cy="32092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5AAAD08E-3D94-4EE4-A6DD-B2D5B3EDBCE6}"/>
              </a:ext>
            </a:extLst>
          </p:cNvPr>
          <p:cNvGraphicFramePr>
            <a:graphicFrameLocks/>
          </p:cNvGraphicFramePr>
          <p:nvPr>
            <p:extLst>
              <p:ext uri="{D42A27DB-BD31-4B8C-83A1-F6EECF244321}">
                <p14:modId xmlns:p14="http://schemas.microsoft.com/office/powerpoint/2010/main" val="3123909251"/>
              </p:ext>
            </p:extLst>
          </p:nvPr>
        </p:nvGraphicFramePr>
        <p:xfrm>
          <a:off x="6194120" y="2686"/>
          <a:ext cx="6293800" cy="364603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5B8252DF-5761-4183-B502-40502DC0F859}"/>
              </a:ext>
            </a:extLst>
          </p:cNvPr>
          <p:cNvGraphicFramePr>
            <a:graphicFrameLocks/>
          </p:cNvGraphicFramePr>
          <p:nvPr>
            <p:extLst>
              <p:ext uri="{D42A27DB-BD31-4B8C-83A1-F6EECF244321}">
                <p14:modId xmlns:p14="http://schemas.microsoft.com/office/powerpoint/2010/main" val="4035001119"/>
              </p:ext>
            </p:extLst>
          </p:nvPr>
        </p:nvGraphicFramePr>
        <p:xfrm>
          <a:off x="5927323" y="3606331"/>
          <a:ext cx="6551719" cy="3251669"/>
        </p:xfrm>
        <a:graphic>
          <a:graphicData uri="http://schemas.openxmlformats.org/drawingml/2006/chart">
            <c:chart xmlns:c="http://schemas.openxmlformats.org/drawingml/2006/chart" xmlns:r="http://schemas.openxmlformats.org/officeDocument/2006/relationships" r:id="rId5"/>
          </a:graphicData>
        </a:graphic>
      </p:graphicFrame>
      <p:cxnSp>
        <p:nvCxnSpPr>
          <p:cNvPr id="7" name="Straight Arrow Connector 6">
            <a:extLst>
              <a:ext uri="{FF2B5EF4-FFF2-40B4-BE49-F238E27FC236}">
                <a16:creationId xmlns:a16="http://schemas.microsoft.com/office/drawing/2014/main" id="{06D7F912-871F-4137-873F-D58FCF74DB00}"/>
              </a:ext>
            </a:extLst>
          </p:cNvPr>
          <p:cNvCxnSpPr/>
          <p:nvPr/>
        </p:nvCxnSpPr>
        <p:spPr>
          <a:xfrm>
            <a:off x="4438835" y="1003177"/>
            <a:ext cx="6169981" cy="488272"/>
          </a:xfrm>
          <a:prstGeom prst="straightConnector1">
            <a:avLst/>
          </a:prstGeom>
          <a:ln w="28575" cap="flat">
            <a:solidFill>
              <a:srgbClr val="F583CC"/>
            </a:solidFill>
            <a:prstDash val="sysDash"/>
            <a:beve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F6A1BBC-959E-43EE-A29B-F60F0FE5CDD7}"/>
              </a:ext>
            </a:extLst>
          </p:cNvPr>
          <p:cNvCxnSpPr>
            <a:cxnSpLocks/>
          </p:cNvCxnSpPr>
          <p:nvPr/>
        </p:nvCxnSpPr>
        <p:spPr>
          <a:xfrm>
            <a:off x="3180522" y="3528391"/>
            <a:ext cx="159189" cy="206406"/>
          </a:xfrm>
          <a:prstGeom prst="line">
            <a:avLst/>
          </a:prstGeom>
          <a:ln w="635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5E0072-9E96-46F3-B545-90C1608F4E96}"/>
              </a:ext>
            </a:extLst>
          </p:cNvPr>
          <p:cNvCxnSpPr>
            <a:cxnSpLocks/>
          </p:cNvCxnSpPr>
          <p:nvPr/>
        </p:nvCxnSpPr>
        <p:spPr>
          <a:xfrm flipV="1">
            <a:off x="3339711" y="3209279"/>
            <a:ext cx="844663" cy="525518"/>
          </a:xfrm>
          <a:prstGeom prst="line">
            <a:avLst/>
          </a:prstGeom>
          <a:ln w="635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EF48F5-10D3-4659-B3C0-C485394CB297}"/>
              </a:ext>
            </a:extLst>
          </p:cNvPr>
          <p:cNvCxnSpPr/>
          <p:nvPr/>
        </p:nvCxnSpPr>
        <p:spPr>
          <a:xfrm>
            <a:off x="8608068" y="3263743"/>
            <a:ext cx="532660" cy="58592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3081A0-452F-4E4F-98A2-6414562B7A92}"/>
              </a:ext>
            </a:extLst>
          </p:cNvPr>
          <p:cNvCxnSpPr>
            <a:cxnSpLocks/>
          </p:cNvCxnSpPr>
          <p:nvPr/>
        </p:nvCxnSpPr>
        <p:spPr>
          <a:xfrm flipV="1">
            <a:off x="8608068" y="3251669"/>
            <a:ext cx="532660" cy="59800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775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C8B46-8BC0-4E09-A1FD-171B63E9442E}"/>
              </a:ext>
            </a:extLst>
          </p:cNvPr>
          <p:cNvSpPr>
            <a:spLocks noGrp="1"/>
          </p:cNvSpPr>
          <p:nvPr>
            <p:ph type="title"/>
          </p:nvPr>
        </p:nvSpPr>
        <p:spPr>
          <a:xfrm>
            <a:off x="2509314" y="5271725"/>
            <a:ext cx="8915400" cy="566738"/>
          </a:xfrm>
        </p:spPr>
        <p:txBody>
          <a:bodyPr/>
          <a:lstStyle/>
          <a:p>
            <a:endParaRPr lang="en-IN" dirty="0"/>
          </a:p>
        </p:txBody>
      </p:sp>
      <p:sp>
        <p:nvSpPr>
          <p:cNvPr id="3" name="Picture Placeholder 2">
            <a:extLst>
              <a:ext uri="{FF2B5EF4-FFF2-40B4-BE49-F238E27FC236}">
                <a16:creationId xmlns:a16="http://schemas.microsoft.com/office/drawing/2014/main" id="{91B44A34-FF40-4433-9A33-2571F4A1F4C8}"/>
              </a:ext>
            </a:extLst>
          </p:cNvPr>
          <p:cNvSpPr>
            <a:spLocks noGrp="1"/>
          </p:cNvSpPr>
          <p:nvPr>
            <p:ph type="pic" idx="1"/>
          </p:nvPr>
        </p:nvSpPr>
        <p:spPr/>
      </p:sp>
      <p:sp>
        <p:nvSpPr>
          <p:cNvPr id="4" name="Text Placeholder 3">
            <a:extLst>
              <a:ext uri="{FF2B5EF4-FFF2-40B4-BE49-F238E27FC236}">
                <a16:creationId xmlns:a16="http://schemas.microsoft.com/office/drawing/2014/main" id="{D0789267-D36C-4CC9-8505-4E8787E26690}"/>
              </a:ext>
            </a:extLst>
          </p:cNvPr>
          <p:cNvSpPr>
            <a:spLocks noGrp="1"/>
          </p:cNvSpPr>
          <p:nvPr>
            <p:ph type="body" sz="half" idx="2"/>
          </p:nvPr>
        </p:nvSpPr>
        <p:spPr>
          <a:xfrm>
            <a:off x="2589212" y="6223035"/>
            <a:ext cx="8915400" cy="493712"/>
          </a:xfrm>
        </p:spPr>
        <p:txBody>
          <a:bodyPr>
            <a:normAutofit/>
          </a:bodyPr>
          <a:lstStyle/>
          <a:p>
            <a:r>
              <a:rPr lang="en-US" sz="2400" b="1" dirty="0">
                <a:solidFill>
                  <a:schemeClr val="tx1">
                    <a:lumMod val="95000"/>
                    <a:lumOff val="5000"/>
                  </a:schemeClr>
                </a:solidFill>
              </a:rPr>
              <a:t>Load: 131 Newtons | Drill Bit: 3.7 mm VS 3.6 mm</a:t>
            </a:r>
            <a:endParaRPr lang="en-IN" sz="2400" dirty="0">
              <a:solidFill>
                <a:schemeClr val="tx1">
                  <a:lumMod val="95000"/>
                  <a:lumOff val="5000"/>
                </a:schemeClr>
              </a:solidFill>
            </a:endParaRPr>
          </a:p>
        </p:txBody>
      </p:sp>
      <p:graphicFrame>
        <p:nvGraphicFramePr>
          <p:cNvPr id="6" name="Table 5">
            <a:extLst>
              <a:ext uri="{FF2B5EF4-FFF2-40B4-BE49-F238E27FC236}">
                <a16:creationId xmlns:a16="http://schemas.microsoft.com/office/drawing/2014/main" id="{681E7035-300B-4F9C-B439-A8167B24C88F}"/>
              </a:ext>
            </a:extLst>
          </p:cNvPr>
          <p:cNvGraphicFramePr>
            <a:graphicFrameLocks noGrp="1"/>
          </p:cNvGraphicFramePr>
          <p:nvPr>
            <p:extLst>
              <p:ext uri="{D42A27DB-BD31-4B8C-83A1-F6EECF244321}">
                <p14:modId xmlns:p14="http://schemas.microsoft.com/office/powerpoint/2010/main" val="4173850529"/>
              </p:ext>
            </p:extLst>
          </p:nvPr>
        </p:nvGraphicFramePr>
        <p:xfrm>
          <a:off x="0" y="634965"/>
          <a:ext cx="12191999" cy="5604506"/>
        </p:xfrm>
        <a:graphic>
          <a:graphicData uri="http://schemas.openxmlformats.org/drawingml/2006/table">
            <a:tbl>
              <a:tblPr firstRow="1" firstCol="1" bandRow="1">
                <a:tableStyleId>{5C22544A-7EE6-4342-B048-85BDC9FD1C3A}</a:tableStyleId>
              </a:tblPr>
              <a:tblGrid>
                <a:gridCol w="1305017">
                  <a:extLst>
                    <a:ext uri="{9D8B030D-6E8A-4147-A177-3AD203B41FA5}">
                      <a16:colId xmlns:a16="http://schemas.microsoft.com/office/drawing/2014/main" val="1237546025"/>
                    </a:ext>
                  </a:extLst>
                </a:gridCol>
                <a:gridCol w="1130829">
                  <a:extLst>
                    <a:ext uri="{9D8B030D-6E8A-4147-A177-3AD203B41FA5}">
                      <a16:colId xmlns:a16="http://schemas.microsoft.com/office/drawing/2014/main" val="877047685"/>
                    </a:ext>
                  </a:extLst>
                </a:gridCol>
                <a:gridCol w="960877">
                  <a:extLst>
                    <a:ext uri="{9D8B030D-6E8A-4147-A177-3AD203B41FA5}">
                      <a16:colId xmlns:a16="http://schemas.microsoft.com/office/drawing/2014/main" val="109097539"/>
                    </a:ext>
                  </a:extLst>
                </a:gridCol>
                <a:gridCol w="1015419">
                  <a:extLst>
                    <a:ext uri="{9D8B030D-6E8A-4147-A177-3AD203B41FA5}">
                      <a16:colId xmlns:a16="http://schemas.microsoft.com/office/drawing/2014/main" val="1542044106"/>
                    </a:ext>
                  </a:extLst>
                </a:gridCol>
                <a:gridCol w="1015419">
                  <a:extLst>
                    <a:ext uri="{9D8B030D-6E8A-4147-A177-3AD203B41FA5}">
                      <a16:colId xmlns:a16="http://schemas.microsoft.com/office/drawing/2014/main" val="2830090771"/>
                    </a:ext>
                  </a:extLst>
                </a:gridCol>
                <a:gridCol w="1004977">
                  <a:extLst>
                    <a:ext uri="{9D8B030D-6E8A-4147-A177-3AD203B41FA5}">
                      <a16:colId xmlns:a16="http://schemas.microsoft.com/office/drawing/2014/main" val="3807937955"/>
                    </a:ext>
                  </a:extLst>
                </a:gridCol>
                <a:gridCol w="1021222">
                  <a:extLst>
                    <a:ext uri="{9D8B030D-6E8A-4147-A177-3AD203B41FA5}">
                      <a16:colId xmlns:a16="http://schemas.microsoft.com/office/drawing/2014/main" val="245938141"/>
                    </a:ext>
                  </a:extLst>
                </a:gridCol>
                <a:gridCol w="1021222">
                  <a:extLst>
                    <a:ext uri="{9D8B030D-6E8A-4147-A177-3AD203B41FA5}">
                      <a16:colId xmlns:a16="http://schemas.microsoft.com/office/drawing/2014/main" val="3259187554"/>
                    </a:ext>
                  </a:extLst>
                </a:gridCol>
                <a:gridCol w="822780">
                  <a:extLst>
                    <a:ext uri="{9D8B030D-6E8A-4147-A177-3AD203B41FA5}">
                      <a16:colId xmlns:a16="http://schemas.microsoft.com/office/drawing/2014/main" val="1437792914"/>
                    </a:ext>
                  </a:extLst>
                </a:gridCol>
                <a:gridCol w="1022383">
                  <a:extLst>
                    <a:ext uri="{9D8B030D-6E8A-4147-A177-3AD203B41FA5}">
                      <a16:colId xmlns:a16="http://schemas.microsoft.com/office/drawing/2014/main" val="2415712529"/>
                    </a:ext>
                  </a:extLst>
                </a:gridCol>
                <a:gridCol w="1022383">
                  <a:extLst>
                    <a:ext uri="{9D8B030D-6E8A-4147-A177-3AD203B41FA5}">
                      <a16:colId xmlns:a16="http://schemas.microsoft.com/office/drawing/2014/main" val="473060590"/>
                    </a:ext>
                  </a:extLst>
                </a:gridCol>
                <a:gridCol w="849471">
                  <a:extLst>
                    <a:ext uri="{9D8B030D-6E8A-4147-A177-3AD203B41FA5}">
                      <a16:colId xmlns:a16="http://schemas.microsoft.com/office/drawing/2014/main" val="249213849"/>
                    </a:ext>
                  </a:extLst>
                </a:gridCol>
              </a:tblGrid>
              <a:tr h="788478">
                <a:tc rowSpan="2" gridSpan="2">
                  <a:txBody>
                    <a:bodyPr/>
                    <a:lstStyle/>
                    <a:p>
                      <a:pPr algn="ctr">
                        <a:lnSpc>
                          <a:spcPct val="140000"/>
                        </a:lnSpc>
                        <a:spcAft>
                          <a:spcPts val="0"/>
                        </a:spcAft>
                      </a:pPr>
                      <a:r>
                        <a:rPr lang="en-IN" sz="2000" dirty="0">
                          <a:effectLst/>
                        </a:rPr>
                        <a:t>Material</a:t>
                      </a:r>
                    </a:p>
                    <a:p>
                      <a:pPr algn="ctr">
                        <a:lnSpc>
                          <a:spcPct val="140000"/>
                        </a:lnSpc>
                        <a:spcAft>
                          <a:spcPts val="0"/>
                        </a:spcAft>
                      </a:pPr>
                      <a:endParaRPr lang="en-IN" sz="20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rowSpan="2" hMerge="1">
                  <a:txBody>
                    <a:bodyPr/>
                    <a:lstStyle/>
                    <a:p>
                      <a:endParaRPr lang="en-IN"/>
                    </a:p>
                  </a:txBody>
                  <a:tcPr/>
                </a:tc>
                <a:tc gridSpan="3">
                  <a:txBody>
                    <a:bodyPr/>
                    <a:lstStyle/>
                    <a:p>
                      <a:pPr algn="ctr">
                        <a:lnSpc>
                          <a:spcPct val="140000"/>
                        </a:lnSpc>
                        <a:spcAft>
                          <a:spcPts val="0"/>
                        </a:spcAft>
                      </a:pPr>
                      <a:r>
                        <a:rPr lang="en-IN" sz="2000">
                          <a:effectLst/>
                        </a:rPr>
                        <a:t> </a:t>
                      </a:r>
                      <a:endParaRPr lang="en-IN" sz="1400">
                        <a:effectLst/>
                      </a:endParaRPr>
                    </a:p>
                    <a:p>
                      <a:pPr algn="ctr">
                        <a:lnSpc>
                          <a:spcPct val="140000"/>
                        </a:lnSpc>
                        <a:spcAft>
                          <a:spcPts val="0"/>
                        </a:spcAft>
                      </a:pPr>
                      <a:r>
                        <a:rPr lang="en-IN" sz="2000">
                          <a:effectLst/>
                        </a:rPr>
                        <a:t>TD</a:t>
                      </a:r>
                      <a:endParaRPr lang="en-IN" sz="14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hMerge="1">
                  <a:txBody>
                    <a:bodyPr/>
                    <a:lstStyle/>
                    <a:p>
                      <a:endParaRPr lang="en-IN"/>
                    </a:p>
                  </a:txBody>
                  <a:tcPr/>
                </a:tc>
                <a:tc hMerge="1">
                  <a:txBody>
                    <a:bodyPr/>
                    <a:lstStyle/>
                    <a:p>
                      <a:endParaRPr lang="en-IN"/>
                    </a:p>
                  </a:txBody>
                  <a:tcPr/>
                </a:tc>
                <a:tc rowSpan="2">
                  <a:txBody>
                    <a:bodyPr/>
                    <a:lstStyle/>
                    <a:p>
                      <a:pPr algn="ctr">
                        <a:lnSpc>
                          <a:spcPct val="140000"/>
                        </a:lnSpc>
                        <a:spcAft>
                          <a:spcPts val="0"/>
                        </a:spcAft>
                      </a:pPr>
                      <a:r>
                        <a:rPr lang="en-IN" sz="2000" u="none" dirty="0">
                          <a:effectLst/>
                        </a:rPr>
                        <a:t>TS</a:t>
                      </a:r>
                    </a:p>
                    <a:p>
                      <a:pPr algn="ctr">
                        <a:lnSpc>
                          <a:spcPct val="140000"/>
                        </a:lnSpc>
                        <a:spcAft>
                          <a:spcPts val="0"/>
                        </a:spcAft>
                      </a:pPr>
                      <a:endParaRPr lang="en-IN" sz="2000" u="sng"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p>
                      <a:pPr algn="ctr">
                        <a:lnSpc>
                          <a:spcPct val="140000"/>
                        </a:lnSpc>
                        <a:spcAft>
                          <a:spcPts val="0"/>
                        </a:spcAft>
                      </a:pPr>
                      <a:endParaRPr lang="en-IN" sz="1400" u="sng"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gridSpan="3">
                  <a:txBody>
                    <a:bodyPr/>
                    <a:lstStyle/>
                    <a:p>
                      <a:pPr algn="ctr">
                        <a:lnSpc>
                          <a:spcPct val="140000"/>
                        </a:lnSpc>
                        <a:spcAft>
                          <a:spcPts val="0"/>
                        </a:spcAft>
                      </a:pPr>
                      <a:r>
                        <a:rPr lang="en-IN" sz="2000" dirty="0">
                          <a:effectLst/>
                        </a:rPr>
                        <a:t> </a:t>
                      </a:r>
                      <a:endParaRPr lang="en-IN" sz="1400" dirty="0">
                        <a:effectLst/>
                      </a:endParaRPr>
                    </a:p>
                    <a:p>
                      <a:pPr algn="ctr">
                        <a:lnSpc>
                          <a:spcPct val="140000"/>
                        </a:lnSpc>
                        <a:spcAft>
                          <a:spcPts val="0"/>
                        </a:spcAft>
                      </a:pPr>
                      <a:r>
                        <a:rPr lang="en-IN" sz="2000" dirty="0">
                          <a:effectLst/>
                        </a:rPr>
                        <a:t>TF</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hMerge="1">
                  <a:txBody>
                    <a:bodyPr/>
                    <a:lstStyle/>
                    <a:p>
                      <a:endParaRPr lang="en-IN"/>
                    </a:p>
                  </a:txBody>
                  <a:tcPr/>
                </a:tc>
                <a:tc hMerge="1">
                  <a:txBody>
                    <a:bodyPr/>
                    <a:lstStyle/>
                    <a:p>
                      <a:endParaRPr lang="en-IN"/>
                    </a:p>
                  </a:txBody>
                  <a:tcPr/>
                </a:tc>
                <a:tc gridSpan="3">
                  <a:txBody>
                    <a:bodyPr/>
                    <a:lstStyle/>
                    <a:p>
                      <a:pPr algn="ctr">
                        <a:lnSpc>
                          <a:spcPct val="140000"/>
                        </a:lnSpc>
                        <a:spcAft>
                          <a:spcPts val="0"/>
                        </a:spcAft>
                      </a:pPr>
                      <a:r>
                        <a:rPr lang="en-IN" sz="2000">
                          <a:effectLst/>
                        </a:rPr>
                        <a:t> </a:t>
                      </a:r>
                      <a:endParaRPr lang="en-IN" sz="1400">
                        <a:effectLst/>
                      </a:endParaRPr>
                    </a:p>
                    <a:p>
                      <a:pPr algn="ctr">
                        <a:lnSpc>
                          <a:spcPct val="140000"/>
                        </a:lnSpc>
                        <a:spcAft>
                          <a:spcPts val="0"/>
                        </a:spcAft>
                      </a:pPr>
                      <a:r>
                        <a:rPr lang="en-IN" sz="2000">
                          <a:effectLst/>
                        </a:rPr>
                        <a:t>F/D</a:t>
                      </a:r>
                      <a:endParaRPr lang="en-IN" sz="14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81182055"/>
                  </a:ext>
                </a:extLst>
              </a:tr>
              <a:tr h="683726">
                <a:tc gridSpan="2" vMerge="1">
                  <a:txBody>
                    <a:bodyPr/>
                    <a:lstStyle/>
                    <a:p>
                      <a:endParaRPr lang="en-IN"/>
                    </a:p>
                  </a:txBody>
                  <a:tcPr/>
                </a:tc>
                <a:tc hMerge="1" vMerge="1">
                  <a:txBody>
                    <a:bodyPr/>
                    <a:lstStyle/>
                    <a:p>
                      <a:endParaRPr lang="en-IN"/>
                    </a:p>
                  </a:txBody>
                  <a:tcPr/>
                </a:tc>
                <a:tc>
                  <a:txBody>
                    <a:bodyPr/>
                    <a:lstStyle/>
                    <a:p>
                      <a:pPr algn="ctr">
                        <a:lnSpc>
                          <a:spcPct val="140000"/>
                        </a:lnSpc>
                        <a:spcAft>
                          <a:spcPts val="0"/>
                        </a:spcAft>
                      </a:pPr>
                      <a:r>
                        <a:rPr lang="en-IN" sz="2000" u="sng" dirty="0">
                          <a:effectLst/>
                        </a:rPr>
                        <a:t>MIN</a:t>
                      </a:r>
                      <a:endParaRPr lang="en-IN" sz="1400" u="sng"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u="sng" dirty="0">
                          <a:effectLst/>
                        </a:rPr>
                        <a:t>AVG</a:t>
                      </a:r>
                      <a:endParaRPr lang="en-IN" sz="1400" u="sng"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u="sng" dirty="0">
                          <a:effectLst/>
                        </a:rPr>
                        <a:t>MAX</a:t>
                      </a:r>
                      <a:endParaRPr lang="en-IN" sz="1400" u="sng"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vMerge="1">
                  <a:txBody>
                    <a:bodyPr/>
                    <a:lstStyle/>
                    <a:p>
                      <a:endParaRPr lang="en-IN"/>
                    </a:p>
                  </a:txBody>
                  <a:tcPr/>
                </a:tc>
                <a:tc>
                  <a:txBody>
                    <a:bodyPr/>
                    <a:lstStyle/>
                    <a:p>
                      <a:pPr algn="ctr">
                        <a:lnSpc>
                          <a:spcPct val="140000"/>
                        </a:lnSpc>
                        <a:spcAft>
                          <a:spcPts val="0"/>
                        </a:spcAft>
                      </a:pPr>
                      <a:r>
                        <a:rPr lang="en-IN" sz="2000" u="sng" dirty="0">
                          <a:effectLst/>
                        </a:rPr>
                        <a:t>MIN</a:t>
                      </a:r>
                      <a:endParaRPr lang="en-IN" sz="1400" u="sng"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u="sng" dirty="0">
                          <a:effectLst/>
                        </a:rPr>
                        <a:t>AVG</a:t>
                      </a:r>
                      <a:endParaRPr lang="en-IN" sz="1400" u="sng"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u="sng" dirty="0">
                          <a:effectLst/>
                        </a:rPr>
                        <a:t>MAX</a:t>
                      </a:r>
                      <a:endParaRPr lang="en-IN" sz="1400" u="sng"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u="sng" dirty="0">
                          <a:effectLst/>
                        </a:rPr>
                        <a:t>MIN</a:t>
                      </a:r>
                      <a:endParaRPr lang="en-IN" sz="1400" u="sng"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u="sng" dirty="0">
                          <a:effectLst/>
                        </a:rPr>
                        <a:t>AVG</a:t>
                      </a:r>
                      <a:endParaRPr lang="en-IN" sz="1400" u="sng"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u="sng" dirty="0">
                          <a:effectLst/>
                        </a:rPr>
                        <a:t>MAX</a:t>
                      </a:r>
                      <a:endParaRPr lang="en-IN" sz="1400" u="sng"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625924377"/>
                  </a:ext>
                </a:extLst>
              </a:tr>
              <a:tr h="683726">
                <a:tc rowSpan="2">
                  <a:txBody>
                    <a:bodyPr/>
                    <a:lstStyle/>
                    <a:p>
                      <a:pPr algn="ctr">
                        <a:lnSpc>
                          <a:spcPct val="140000"/>
                        </a:lnSpc>
                        <a:spcAft>
                          <a:spcPts val="0"/>
                        </a:spcAft>
                      </a:pPr>
                      <a:r>
                        <a:rPr lang="en-IN" sz="2000" dirty="0">
                          <a:effectLst/>
                        </a:rPr>
                        <a:t>Brown Paper Bakelite</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b="1" dirty="0">
                          <a:effectLst/>
                        </a:rPr>
                        <a:t>3.6mm</a:t>
                      </a:r>
                      <a:endParaRPr lang="en-IN" sz="1400" b="1"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dirty="0">
                          <a:effectLst/>
                        </a:rPr>
                        <a:t>0.65</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dirty="0">
                          <a:effectLst/>
                        </a:rPr>
                        <a:t>0.72</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dirty="0">
                          <a:effectLst/>
                        </a:rPr>
                        <a:t>0.81</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dirty="0">
                          <a:effectLst/>
                        </a:rPr>
                        <a:t>2.45</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dirty="0">
                          <a:effectLst/>
                        </a:rPr>
                        <a:t>3.96</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dirty="0">
                          <a:effectLst/>
                        </a:rPr>
                        <a:t>4.12</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dirty="0">
                          <a:effectLst/>
                        </a:rPr>
                        <a:t>4.32</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dirty="0">
                          <a:effectLst/>
                        </a:rPr>
                        <a:t>5.11</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dirty="0">
                          <a:effectLst/>
                        </a:rPr>
                        <a:t>5.836</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dirty="0">
                          <a:effectLst/>
                        </a:rPr>
                        <a:t>6.55</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342241140"/>
                  </a:ext>
                </a:extLst>
              </a:tr>
              <a:tr h="683726">
                <a:tc vMerge="1">
                  <a:txBody>
                    <a:bodyPr/>
                    <a:lstStyle/>
                    <a:p>
                      <a:endParaRPr lang="en-IN"/>
                    </a:p>
                  </a:txBody>
                  <a:tcPr/>
                </a:tc>
                <a:tc>
                  <a:txBody>
                    <a:bodyPr/>
                    <a:lstStyle/>
                    <a:p>
                      <a:pPr algn="ctr">
                        <a:lnSpc>
                          <a:spcPct val="140000"/>
                        </a:lnSpc>
                        <a:spcAft>
                          <a:spcPts val="0"/>
                        </a:spcAft>
                      </a:pPr>
                      <a:r>
                        <a:rPr lang="en-IN" sz="2000" b="1" dirty="0">
                          <a:effectLst/>
                        </a:rPr>
                        <a:t>3.7mm</a:t>
                      </a:r>
                      <a:endParaRPr lang="en-IN" sz="1400" b="1"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dirty="0">
                          <a:effectLst/>
                        </a:rPr>
                        <a:t>0.58</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dirty="0">
                          <a:effectLst/>
                        </a:rPr>
                        <a:t>0.654</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dirty="0">
                          <a:effectLst/>
                        </a:rPr>
                        <a:t>0.72</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dirty="0">
                          <a:effectLst/>
                        </a:rPr>
                        <a:t>2.19</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dirty="0">
                          <a:effectLst/>
                        </a:rPr>
                        <a:t>3.57</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a:effectLst/>
                        </a:rPr>
                        <a:t>3.705</a:t>
                      </a:r>
                      <a:endParaRPr lang="en-IN" sz="14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a:effectLst/>
                        </a:rPr>
                        <a:t>3.79</a:t>
                      </a:r>
                      <a:endParaRPr lang="en-IN" sz="14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a:effectLst/>
                        </a:rPr>
                        <a:t>5.21</a:t>
                      </a:r>
                      <a:endParaRPr lang="en-IN" sz="14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a:effectLst/>
                        </a:rPr>
                        <a:t>5.7</a:t>
                      </a:r>
                      <a:endParaRPr lang="en-IN" sz="14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dirty="0">
                          <a:effectLst/>
                        </a:rPr>
                        <a:t>6.47</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239605198"/>
                  </a:ext>
                </a:extLst>
              </a:tr>
              <a:tr h="683726">
                <a:tc rowSpan="2">
                  <a:txBody>
                    <a:bodyPr/>
                    <a:lstStyle/>
                    <a:p>
                      <a:pPr algn="ctr">
                        <a:lnSpc>
                          <a:spcPct val="140000"/>
                        </a:lnSpc>
                        <a:spcAft>
                          <a:spcPts val="0"/>
                        </a:spcAft>
                      </a:pPr>
                      <a:r>
                        <a:rPr lang="en-IN" sz="2000">
                          <a:effectLst/>
                        </a:rPr>
                        <a:t>Black Paper Bakelite</a:t>
                      </a:r>
                      <a:endParaRPr lang="en-IN" sz="14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b="1" dirty="0">
                          <a:effectLst/>
                        </a:rPr>
                        <a:t>3.6mm</a:t>
                      </a:r>
                      <a:endParaRPr lang="en-IN" sz="1400" b="1"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dirty="0">
                          <a:effectLst/>
                        </a:rPr>
                        <a:t>0.61</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dirty="0">
                          <a:effectLst/>
                        </a:rPr>
                        <a:t>0.731</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dirty="0">
                          <a:effectLst/>
                        </a:rPr>
                        <a:t>0.89</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dirty="0">
                          <a:effectLst/>
                        </a:rPr>
                        <a:t>2.58</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a:effectLst/>
                        </a:rPr>
                        <a:t>4.11</a:t>
                      </a:r>
                      <a:endParaRPr lang="en-IN" sz="14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a:effectLst/>
                        </a:rPr>
                        <a:t>4.45</a:t>
                      </a:r>
                      <a:endParaRPr lang="en-IN" sz="14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a:effectLst/>
                        </a:rPr>
                        <a:t>4.87</a:t>
                      </a:r>
                      <a:endParaRPr lang="en-IN" sz="14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a:effectLst/>
                        </a:rPr>
                        <a:t>5.10</a:t>
                      </a:r>
                      <a:endParaRPr lang="en-IN" sz="14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a:effectLst/>
                        </a:rPr>
                        <a:t>6.128</a:t>
                      </a:r>
                      <a:endParaRPr lang="en-IN" sz="14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a:effectLst/>
                        </a:rPr>
                        <a:t>7.41</a:t>
                      </a:r>
                      <a:endParaRPr lang="en-IN" sz="14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280232160"/>
                  </a:ext>
                </a:extLst>
              </a:tr>
              <a:tr h="683726">
                <a:tc vMerge="1">
                  <a:txBody>
                    <a:bodyPr/>
                    <a:lstStyle/>
                    <a:p>
                      <a:endParaRPr lang="en-IN"/>
                    </a:p>
                  </a:txBody>
                  <a:tcPr/>
                </a:tc>
                <a:tc>
                  <a:txBody>
                    <a:bodyPr/>
                    <a:lstStyle/>
                    <a:p>
                      <a:pPr algn="ctr">
                        <a:lnSpc>
                          <a:spcPct val="140000"/>
                        </a:lnSpc>
                        <a:spcAft>
                          <a:spcPts val="0"/>
                        </a:spcAft>
                      </a:pPr>
                      <a:r>
                        <a:rPr lang="en-IN" sz="2000" b="1" dirty="0">
                          <a:effectLst/>
                        </a:rPr>
                        <a:t>3.7mm</a:t>
                      </a:r>
                      <a:endParaRPr lang="en-IN" sz="1400" b="1"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a:effectLst/>
                        </a:rPr>
                        <a:t>0.60</a:t>
                      </a:r>
                      <a:endParaRPr lang="en-IN" sz="14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a:effectLst/>
                        </a:rPr>
                        <a:t>0.704</a:t>
                      </a:r>
                      <a:endParaRPr lang="en-IN" sz="14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dirty="0">
                          <a:effectLst/>
                        </a:rPr>
                        <a:t>0.77</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dirty="0">
                          <a:effectLst/>
                        </a:rPr>
                        <a:t>2.34</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dirty="0">
                          <a:effectLst/>
                        </a:rPr>
                        <a:t>3.58</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dirty="0">
                          <a:effectLst/>
                        </a:rPr>
                        <a:t>4.00</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dirty="0">
                          <a:effectLst/>
                        </a:rPr>
                        <a:t>4.41</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dirty="0">
                          <a:effectLst/>
                        </a:rPr>
                        <a:t>4.90</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dirty="0">
                          <a:effectLst/>
                        </a:rPr>
                        <a:t>5.708</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dirty="0">
                          <a:effectLst/>
                        </a:rPr>
                        <a:t>6.50</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425014203"/>
                  </a:ext>
                </a:extLst>
              </a:tr>
              <a:tr h="697986">
                <a:tc rowSpan="2">
                  <a:txBody>
                    <a:bodyPr/>
                    <a:lstStyle/>
                    <a:p>
                      <a:pPr algn="ctr">
                        <a:lnSpc>
                          <a:spcPct val="140000"/>
                        </a:lnSpc>
                        <a:spcAft>
                          <a:spcPts val="0"/>
                        </a:spcAft>
                      </a:pPr>
                      <a:r>
                        <a:rPr lang="en-IN" sz="2000">
                          <a:effectLst/>
                        </a:rPr>
                        <a:t>Brown Fabric Bakelite</a:t>
                      </a:r>
                      <a:endParaRPr lang="en-IN" sz="14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b="1" dirty="0">
                          <a:effectLst/>
                        </a:rPr>
                        <a:t>3.6mm</a:t>
                      </a:r>
                      <a:endParaRPr lang="en-IN" sz="1400" b="1"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a:effectLst/>
                        </a:rPr>
                        <a:t>0.81</a:t>
                      </a:r>
                      <a:endParaRPr lang="en-IN" sz="14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dirty="0">
                          <a:effectLst/>
                        </a:rPr>
                        <a:t>0.941</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a:effectLst/>
                        </a:rPr>
                        <a:t>1.17</a:t>
                      </a:r>
                      <a:endParaRPr lang="en-IN" sz="14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dirty="0">
                          <a:effectLst/>
                        </a:rPr>
                        <a:t>2.88</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dirty="0">
                          <a:effectLst/>
                        </a:rPr>
                        <a:t>4.41</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dirty="0">
                          <a:effectLst/>
                        </a:rPr>
                        <a:t>4.85</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dirty="0">
                          <a:effectLst/>
                        </a:rPr>
                        <a:t>5.3</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dirty="0">
                          <a:effectLst/>
                        </a:rPr>
                        <a:t>4.1</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dirty="0">
                          <a:effectLst/>
                        </a:rPr>
                        <a:t>5.185</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dirty="0">
                          <a:effectLst/>
                        </a:rPr>
                        <a:t>6.02</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731981885"/>
                  </a:ext>
                </a:extLst>
              </a:tr>
              <a:tr h="683726">
                <a:tc vMerge="1">
                  <a:txBody>
                    <a:bodyPr/>
                    <a:lstStyle/>
                    <a:p>
                      <a:endParaRPr lang="en-IN"/>
                    </a:p>
                  </a:txBody>
                  <a:tcPr/>
                </a:tc>
                <a:tc>
                  <a:txBody>
                    <a:bodyPr/>
                    <a:lstStyle/>
                    <a:p>
                      <a:pPr algn="ctr">
                        <a:lnSpc>
                          <a:spcPct val="140000"/>
                        </a:lnSpc>
                        <a:spcAft>
                          <a:spcPts val="0"/>
                        </a:spcAft>
                      </a:pPr>
                      <a:r>
                        <a:rPr lang="en-IN" sz="2000" b="1" dirty="0">
                          <a:effectLst/>
                        </a:rPr>
                        <a:t>3.7mm</a:t>
                      </a:r>
                      <a:endParaRPr lang="en-IN" sz="1400" b="1"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a:effectLst/>
                        </a:rPr>
                        <a:t>0.73</a:t>
                      </a:r>
                      <a:endParaRPr lang="en-IN" sz="14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a:effectLst/>
                        </a:rPr>
                        <a:t>0.846</a:t>
                      </a:r>
                      <a:endParaRPr lang="en-IN" sz="14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a:effectLst/>
                        </a:rPr>
                        <a:t>0.97</a:t>
                      </a:r>
                      <a:endParaRPr lang="en-IN" sz="14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a:effectLst/>
                        </a:rPr>
                        <a:t>2.23</a:t>
                      </a:r>
                      <a:endParaRPr lang="en-IN" sz="14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a:effectLst/>
                        </a:rPr>
                        <a:t>3.36</a:t>
                      </a:r>
                      <a:endParaRPr lang="en-IN" sz="14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a:effectLst/>
                        </a:rPr>
                        <a:t>3.641</a:t>
                      </a:r>
                      <a:endParaRPr lang="en-IN" sz="14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dirty="0">
                          <a:effectLst/>
                        </a:rPr>
                        <a:t>3.92</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dirty="0">
                          <a:effectLst/>
                        </a:rPr>
                        <a:t>3.56</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2000">
                          <a:effectLst/>
                        </a:rPr>
                        <a:t>4.331</a:t>
                      </a:r>
                      <a:endParaRPr lang="en-IN" sz="14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2000" dirty="0">
                          <a:effectLst/>
                        </a:rPr>
                        <a:t>5.05</a:t>
                      </a:r>
                      <a:endParaRPr lang="en-IN" sz="14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586883101"/>
                  </a:ext>
                </a:extLst>
              </a:tr>
            </a:tbl>
          </a:graphicData>
        </a:graphic>
      </p:graphicFrame>
      <p:sp>
        <p:nvSpPr>
          <p:cNvPr id="7" name="Text Placeholder 3">
            <a:extLst>
              <a:ext uri="{FF2B5EF4-FFF2-40B4-BE49-F238E27FC236}">
                <a16:creationId xmlns:a16="http://schemas.microsoft.com/office/drawing/2014/main" id="{7C0404F8-9668-4C50-82EE-02338A19CFF2}"/>
              </a:ext>
            </a:extLst>
          </p:cNvPr>
          <p:cNvSpPr txBox="1">
            <a:spLocks/>
          </p:cNvSpPr>
          <p:nvPr/>
        </p:nvSpPr>
        <p:spPr>
          <a:xfrm>
            <a:off x="2024109" y="105137"/>
            <a:ext cx="9116519" cy="914400"/>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Font typeface="Wingdings 3" charset="2"/>
              <a:buNone/>
              <a:defRPr sz="120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Font typeface="Wingdings 3" charset="2"/>
              <a:buNone/>
              <a:defRPr sz="120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Font typeface="Wingdings 3" charset="2"/>
              <a:buNone/>
              <a:defRPr sz="100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9pPr>
          </a:lstStyle>
          <a:p>
            <a:r>
              <a:rPr lang="en-US" sz="3200" b="1" spc="300" dirty="0">
                <a:solidFill>
                  <a:schemeClr val="tx1">
                    <a:lumMod val="95000"/>
                    <a:lumOff val="5000"/>
                  </a:schemeClr>
                </a:solidFill>
                <a:latin typeface="Bell MT" panose="02020503060305020303" pitchFamily="18" charset="0"/>
              </a:rPr>
              <a:t>Comparing the previous two Samplings</a:t>
            </a:r>
            <a:endParaRPr lang="en-IN" sz="3200" b="1" spc="300" dirty="0">
              <a:solidFill>
                <a:schemeClr val="tx1">
                  <a:lumMod val="95000"/>
                  <a:lumOff val="5000"/>
                </a:schemeClr>
              </a:solidFill>
              <a:latin typeface="Bell MT" panose="02020503060305020303" pitchFamily="18" charset="0"/>
            </a:endParaRPr>
          </a:p>
        </p:txBody>
      </p:sp>
      <p:sp>
        <p:nvSpPr>
          <p:cNvPr id="10" name="Oval 9">
            <a:extLst>
              <a:ext uri="{FF2B5EF4-FFF2-40B4-BE49-F238E27FC236}">
                <a16:creationId xmlns:a16="http://schemas.microsoft.com/office/drawing/2014/main" id="{D4BAAB11-4289-46A3-8F33-B5BA07144F66}"/>
              </a:ext>
            </a:extLst>
          </p:cNvPr>
          <p:cNvSpPr/>
          <p:nvPr/>
        </p:nvSpPr>
        <p:spPr>
          <a:xfrm>
            <a:off x="10356189" y="2103971"/>
            <a:ext cx="988627" cy="785192"/>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C8BB8D4A-AF9B-401D-8F35-454C468D1E8C}"/>
              </a:ext>
            </a:extLst>
          </p:cNvPr>
          <p:cNvSpPr/>
          <p:nvPr/>
        </p:nvSpPr>
        <p:spPr>
          <a:xfrm>
            <a:off x="10334438" y="3512651"/>
            <a:ext cx="988627" cy="785192"/>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49E3F1F1-F61E-48A1-BAA6-CB5B71A7B90D}"/>
              </a:ext>
            </a:extLst>
          </p:cNvPr>
          <p:cNvSpPr/>
          <p:nvPr/>
        </p:nvSpPr>
        <p:spPr>
          <a:xfrm>
            <a:off x="10324279" y="4921331"/>
            <a:ext cx="988627" cy="785192"/>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04C80834-BCD4-425C-960E-FF37EB1DF33E}"/>
              </a:ext>
            </a:extLst>
          </p:cNvPr>
          <p:cNvSpPr/>
          <p:nvPr/>
        </p:nvSpPr>
        <p:spPr>
          <a:xfrm>
            <a:off x="3451806" y="4947950"/>
            <a:ext cx="988627" cy="7851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FC52352F-EF00-4234-A846-6113503DB3DC}"/>
              </a:ext>
            </a:extLst>
          </p:cNvPr>
          <p:cNvSpPr txBox="1"/>
          <p:nvPr/>
        </p:nvSpPr>
        <p:spPr>
          <a:xfrm>
            <a:off x="3586460" y="4910473"/>
            <a:ext cx="862346" cy="369332"/>
          </a:xfrm>
          <a:prstGeom prst="rect">
            <a:avLst/>
          </a:prstGeom>
          <a:noFill/>
        </p:spPr>
        <p:txBody>
          <a:bodyPr wrap="square" rtlCol="0">
            <a:spAutoFit/>
          </a:bodyPr>
          <a:lstStyle/>
          <a:p>
            <a:r>
              <a:rPr lang="en-US" b="1" i="1" dirty="0">
                <a:solidFill>
                  <a:schemeClr val="accent1">
                    <a:lumMod val="60000"/>
                    <a:lumOff val="40000"/>
                  </a:schemeClr>
                </a:solidFill>
              </a:rPr>
              <a:t>MAX</a:t>
            </a:r>
            <a:endParaRPr lang="en-IN" b="1" i="1" dirty="0">
              <a:solidFill>
                <a:schemeClr val="accent1">
                  <a:lumMod val="60000"/>
                  <a:lumOff val="40000"/>
                </a:schemeClr>
              </a:solidFill>
            </a:endParaRPr>
          </a:p>
        </p:txBody>
      </p:sp>
      <p:cxnSp>
        <p:nvCxnSpPr>
          <p:cNvPr id="14" name="Straight Arrow Connector 13">
            <a:extLst>
              <a:ext uri="{FF2B5EF4-FFF2-40B4-BE49-F238E27FC236}">
                <a16:creationId xmlns:a16="http://schemas.microsoft.com/office/drawing/2014/main" id="{5F59C6CC-9796-4CD0-B98D-CBD362C65DF0}"/>
              </a:ext>
            </a:extLst>
          </p:cNvPr>
          <p:cNvCxnSpPr/>
          <p:nvPr/>
        </p:nvCxnSpPr>
        <p:spPr>
          <a:xfrm flipV="1">
            <a:off x="10858500" y="2889163"/>
            <a:ext cx="0" cy="3207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FCF3CB7-130B-4542-BE2B-8D35288CC13D}"/>
              </a:ext>
            </a:extLst>
          </p:cNvPr>
          <p:cNvCxnSpPr/>
          <p:nvPr/>
        </p:nvCxnSpPr>
        <p:spPr>
          <a:xfrm flipV="1">
            <a:off x="10858500" y="4297843"/>
            <a:ext cx="0" cy="3207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181AA83-36C2-4B6F-9C80-7CB218BFBA80}"/>
              </a:ext>
            </a:extLst>
          </p:cNvPr>
          <p:cNvCxnSpPr/>
          <p:nvPr/>
        </p:nvCxnSpPr>
        <p:spPr>
          <a:xfrm flipV="1">
            <a:off x="10839450" y="5678082"/>
            <a:ext cx="0" cy="3207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6617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E01026-F8E2-4438-A4F8-598FB0E5E264}"/>
              </a:ext>
            </a:extLst>
          </p:cNvPr>
          <p:cNvSpPr>
            <a:spLocks noGrp="1"/>
          </p:cNvSpPr>
          <p:nvPr>
            <p:ph idx="1"/>
          </p:nvPr>
        </p:nvSpPr>
        <p:spPr>
          <a:xfrm>
            <a:off x="2405849" y="1441462"/>
            <a:ext cx="9098763" cy="4591589"/>
          </a:xfrm>
        </p:spPr>
        <p:txBody>
          <a:bodyPr>
            <a:normAutofit fontScale="92500" lnSpcReduction="10000"/>
          </a:bodyPr>
          <a:lstStyle/>
          <a:p>
            <a:pPr lvl="0"/>
            <a:r>
              <a:rPr lang="en-US" sz="2800" dirty="0">
                <a:latin typeface="Adobe Gurmukhi" panose="01010101010101010101" pitchFamily="50" charset="0"/>
                <a:cs typeface="Adobe Gurmukhi" panose="01010101010101010101" pitchFamily="50" charset="0"/>
              </a:rPr>
              <a:t>For Paper Bakelite (Brown/Black), 3.6 drill bit is providing a better result in our testing. </a:t>
            </a:r>
          </a:p>
          <a:p>
            <a:pPr lvl="0"/>
            <a:r>
              <a:rPr lang="en-US" sz="2800" dirty="0">
                <a:latin typeface="Adobe Gurmukhi" panose="01010101010101010101" pitchFamily="50" charset="0"/>
                <a:cs typeface="Adobe Gurmukhi" panose="01010101010101010101" pitchFamily="50" charset="0"/>
              </a:rPr>
              <a:t>TD is always lower in 3.6mm Holes.</a:t>
            </a:r>
          </a:p>
          <a:p>
            <a:pPr lvl="0"/>
            <a:r>
              <a:rPr lang="en-US" sz="2800" dirty="0">
                <a:latin typeface="Adobe Gurmukhi" panose="01010101010101010101" pitchFamily="50" charset="0"/>
                <a:cs typeface="Adobe Gurmukhi" panose="01010101010101010101" pitchFamily="50" charset="0"/>
              </a:rPr>
              <a:t> But TF and F/D for 3.7 and 3.6 drill bit are showing considerable difference.</a:t>
            </a:r>
          </a:p>
          <a:p>
            <a:pPr lvl="0"/>
            <a:r>
              <a:rPr lang="en-US" sz="2800" dirty="0">
                <a:latin typeface="Adobe Gurmukhi" panose="01010101010101010101" pitchFamily="50" charset="0"/>
                <a:cs typeface="Adobe Gurmukhi" panose="01010101010101010101" pitchFamily="50" charset="0"/>
              </a:rPr>
              <a:t>Hence overall, </a:t>
            </a:r>
            <a:r>
              <a:rPr lang="en-US" sz="2800" b="1" dirty="0">
                <a:latin typeface="Adobe Gurmukhi" panose="01010101010101010101" pitchFamily="50" charset="0"/>
                <a:cs typeface="Adobe Gurmukhi" panose="01010101010101010101" pitchFamily="50" charset="0"/>
              </a:rPr>
              <a:t>3.6 drill holes ore optimum for both Paper and Fabric Bakelite with a load of 131 N.</a:t>
            </a:r>
            <a:endParaRPr lang="en-IN" sz="2800" b="1" dirty="0">
              <a:latin typeface="Adobe Gurmukhi" panose="01010101010101010101" pitchFamily="50" charset="0"/>
              <a:cs typeface="Adobe Gurmukhi" panose="01010101010101010101" pitchFamily="50" charset="0"/>
            </a:endParaRPr>
          </a:p>
          <a:p>
            <a:pPr lvl="0"/>
            <a:r>
              <a:rPr lang="en-US" sz="2800" dirty="0">
                <a:latin typeface="Adobe Gurmukhi" panose="01010101010101010101" pitchFamily="50" charset="0"/>
                <a:cs typeface="Adobe Gurmukhi" panose="01010101010101010101" pitchFamily="50" charset="0"/>
              </a:rPr>
              <a:t>For Fabric Bakelite, the TD Values are highest which means Fabric Bakelite needs a higher driving Torque than other. Also because it is much tougher and stronger due to various reinforcements.</a:t>
            </a:r>
            <a:endParaRPr lang="en-IN" sz="2800" dirty="0">
              <a:latin typeface="Adobe Gurmukhi" panose="01010101010101010101" pitchFamily="50" charset="0"/>
              <a:cs typeface="Adobe Gurmukhi" panose="01010101010101010101" pitchFamily="50" charset="0"/>
            </a:endParaRPr>
          </a:p>
          <a:p>
            <a:endParaRPr lang="en-IN" sz="2800" dirty="0">
              <a:latin typeface="Adobe Gurmukhi" panose="01010101010101010101" pitchFamily="50" charset="0"/>
              <a:cs typeface="Adobe Gurmukhi" panose="01010101010101010101" pitchFamily="50" charset="0"/>
            </a:endParaRPr>
          </a:p>
        </p:txBody>
      </p:sp>
      <p:sp>
        <p:nvSpPr>
          <p:cNvPr id="4" name="Text Placeholder 3">
            <a:extLst>
              <a:ext uri="{FF2B5EF4-FFF2-40B4-BE49-F238E27FC236}">
                <a16:creationId xmlns:a16="http://schemas.microsoft.com/office/drawing/2014/main" id="{6A9DE783-BEC8-410F-AF63-E17D095E1FC7}"/>
              </a:ext>
            </a:extLst>
          </p:cNvPr>
          <p:cNvSpPr txBox="1">
            <a:spLocks/>
          </p:cNvSpPr>
          <p:nvPr/>
        </p:nvSpPr>
        <p:spPr>
          <a:xfrm>
            <a:off x="2405849" y="699922"/>
            <a:ext cx="8915400" cy="49371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400" b="1" dirty="0">
                <a:solidFill>
                  <a:schemeClr val="tx1">
                    <a:lumMod val="95000"/>
                    <a:lumOff val="5000"/>
                  </a:schemeClr>
                </a:solidFill>
              </a:rPr>
              <a:t>Load: 131 Newtons | Drill Bit: 3.7 mm VS 3.6 mm</a:t>
            </a:r>
            <a:endParaRPr lang="en-IN" sz="2400" dirty="0">
              <a:solidFill>
                <a:schemeClr val="tx1">
                  <a:lumMod val="95000"/>
                  <a:lumOff val="5000"/>
                </a:schemeClr>
              </a:solidFill>
            </a:endParaRPr>
          </a:p>
        </p:txBody>
      </p:sp>
      <p:sp>
        <p:nvSpPr>
          <p:cNvPr id="5" name="TextBox 4">
            <a:extLst>
              <a:ext uri="{FF2B5EF4-FFF2-40B4-BE49-F238E27FC236}">
                <a16:creationId xmlns:a16="http://schemas.microsoft.com/office/drawing/2014/main" id="{1CE66D31-61D0-42E2-83AE-A3E34459EF9C}"/>
              </a:ext>
            </a:extLst>
          </p:cNvPr>
          <p:cNvSpPr txBox="1"/>
          <p:nvPr/>
        </p:nvSpPr>
        <p:spPr>
          <a:xfrm>
            <a:off x="2405849" y="424839"/>
            <a:ext cx="3026004" cy="400110"/>
          </a:xfrm>
          <a:prstGeom prst="rect">
            <a:avLst/>
          </a:prstGeom>
          <a:noFill/>
        </p:spPr>
        <p:txBody>
          <a:bodyPr wrap="square" rtlCol="0">
            <a:spAutoFit/>
          </a:bodyPr>
          <a:lstStyle/>
          <a:p>
            <a:r>
              <a:rPr lang="en-US" sz="2000" u="sng" dirty="0">
                <a:effectLst>
                  <a:outerShdw blurRad="38100" dist="38100" dir="2700000" algn="tl">
                    <a:srgbClr val="000000">
                      <a:alpha val="43137"/>
                    </a:srgbClr>
                  </a:outerShdw>
                </a:effectLst>
              </a:rPr>
              <a:t>RESULTS</a:t>
            </a:r>
            <a:endParaRPr lang="en-IN" sz="2000"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8909750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C6840-9C6C-4988-9C4C-81798B6F0309}"/>
              </a:ext>
            </a:extLst>
          </p:cNvPr>
          <p:cNvSpPr>
            <a:spLocks noGrp="1"/>
          </p:cNvSpPr>
          <p:nvPr>
            <p:ph type="ctrTitle"/>
          </p:nvPr>
        </p:nvSpPr>
        <p:spPr/>
        <p:txBody>
          <a:bodyPr/>
          <a:lstStyle/>
          <a:p>
            <a:r>
              <a:rPr lang="en-US" dirty="0"/>
              <a:t>Epoxy Material</a:t>
            </a:r>
            <a:endParaRPr lang="en-IN" dirty="0"/>
          </a:p>
        </p:txBody>
      </p:sp>
      <p:sp>
        <p:nvSpPr>
          <p:cNvPr id="3" name="Subtitle 2">
            <a:extLst>
              <a:ext uri="{FF2B5EF4-FFF2-40B4-BE49-F238E27FC236}">
                <a16:creationId xmlns:a16="http://schemas.microsoft.com/office/drawing/2014/main" id="{4FCA4342-CE16-47C5-81FB-E27233545D6B}"/>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637359567"/>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D48C4-EE1C-42CF-A6ED-351EB963DD5D}"/>
              </a:ext>
            </a:extLst>
          </p:cNvPr>
          <p:cNvSpPr>
            <a:spLocks noGrp="1"/>
          </p:cNvSpPr>
          <p:nvPr>
            <p:ph type="title"/>
          </p:nvPr>
        </p:nvSpPr>
        <p:spPr>
          <a:xfrm>
            <a:off x="2589211" y="5200096"/>
            <a:ext cx="8915400" cy="566738"/>
          </a:xfrm>
        </p:spPr>
        <p:txBody>
          <a:bodyPr>
            <a:normAutofit/>
          </a:bodyPr>
          <a:lstStyle/>
          <a:p>
            <a:r>
              <a:rPr lang="en-US" b="1" dirty="0"/>
              <a:t>Load: 131 Newtons | Drill Bit: 3.7/3.6 mm | Nos: 24 holes</a:t>
            </a:r>
            <a:endParaRPr lang="en-IN" dirty="0"/>
          </a:p>
        </p:txBody>
      </p:sp>
      <p:sp>
        <p:nvSpPr>
          <p:cNvPr id="3" name="Picture Placeholder 2">
            <a:extLst>
              <a:ext uri="{FF2B5EF4-FFF2-40B4-BE49-F238E27FC236}">
                <a16:creationId xmlns:a16="http://schemas.microsoft.com/office/drawing/2014/main" id="{0A4BCE78-02E7-4A9B-8370-49D358D03C92}"/>
              </a:ext>
            </a:extLst>
          </p:cNvPr>
          <p:cNvSpPr>
            <a:spLocks noGrp="1"/>
          </p:cNvSpPr>
          <p:nvPr>
            <p:ph type="pic" idx="1"/>
          </p:nvPr>
        </p:nvSpPr>
        <p:spPr/>
      </p:sp>
      <p:graphicFrame>
        <p:nvGraphicFramePr>
          <p:cNvPr id="6" name="Table 5">
            <a:extLst>
              <a:ext uri="{FF2B5EF4-FFF2-40B4-BE49-F238E27FC236}">
                <a16:creationId xmlns:a16="http://schemas.microsoft.com/office/drawing/2014/main" id="{C2A2174A-6423-4A3C-9F62-2119C013FF02}"/>
              </a:ext>
            </a:extLst>
          </p:cNvPr>
          <p:cNvGraphicFramePr>
            <a:graphicFrameLocks noGrp="1"/>
          </p:cNvGraphicFramePr>
          <p:nvPr>
            <p:extLst>
              <p:ext uri="{D42A27DB-BD31-4B8C-83A1-F6EECF244321}">
                <p14:modId xmlns:p14="http://schemas.microsoft.com/office/powerpoint/2010/main" val="199823030"/>
              </p:ext>
            </p:extLst>
          </p:nvPr>
        </p:nvGraphicFramePr>
        <p:xfrm>
          <a:off x="2299317" y="634965"/>
          <a:ext cx="9274788" cy="4326200"/>
        </p:xfrm>
        <a:graphic>
          <a:graphicData uri="http://schemas.openxmlformats.org/drawingml/2006/table">
            <a:tbl>
              <a:tblPr firstRow="1" firstCol="1" bandRow="1">
                <a:tableStyleId>{5C22544A-7EE6-4342-B048-85BDC9FD1C3A}</a:tableStyleId>
              </a:tblPr>
              <a:tblGrid>
                <a:gridCol w="1338363">
                  <a:extLst>
                    <a:ext uri="{9D8B030D-6E8A-4147-A177-3AD203B41FA5}">
                      <a16:colId xmlns:a16="http://schemas.microsoft.com/office/drawing/2014/main" val="845916374"/>
                    </a:ext>
                  </a:extLst>
                </a:gridCol>
                <a:gridCol w="642259">
                  <a:extLst>
                    <a:ext uri="{9D8B030D-6E8A-4147-A177-3AD203B41FA5}">
                      <a16:colId xmlns:a16="http://schemas.microsoft.com/office/drawing/2014/main" val="551425853"/>
                    </a:ext>
                  </a:extLst>
                </a:gridCol>
                <a:gridCol w="788686">
                  <a:extLst>
                    <a:ext uri="{9D8B030D-6E8A-4147-A177-3AD203B41FA5}">
                      <a16:colId xmlns:a16="http://schemas.microsoft.com/office/drawing/2014/main" val="927057657"/>
                    </a:ext>
                  </a:extLst>
                </a:gridCol>
                <a:gridCol w="788686">
                  <a:extLst>
                    <a:ext uri="{9D8B030D-6E8A-4147-A177-3AD203B41FA5}">
                      <a16:colId xmlns:a16="http://schemas.microsoft.com/office/drawing/2014/main" val="1357709373"/>
                    </a:ext>
                  </a:extLst>
                </a:gridCol>
                <a:gridCol w="917164">
                  <a:extLst>
                    <a:ext uri="{9D8B030D-6E8A-4147-A177-3AD203B41FA5}">
                      <a16:colId xmlns:a16="http://schemas.microsoft.com/office/drawing/2014/main" val="2869337097"/>
                    </a:ext>
                  </a:extLst>
                </a:gridCol>
                <a:gridCol w="797124">
                  <a:extLst>
                    <a:ext uri="{9D8B030D-6E8A-4147-A177-3AD203B41FA5}">
                      <a16:colId xmlns:a16="http://schemas.microsoft.com/office/drawing/2014/main" val="4212891690"/>
                    </a:ext>
                  </a:extLst>
                </a:gridCol>
                <a:gridCol w="797124">
                  <a:extLst>
                    <a:ext uri="{9D8B030D-6E8A-4147-A177-3AD203B41FA5}">
                      <a16:colId xmlns:a16="http://schemas.microsoft.com/office/drawing/2014/main" val="805421856"/>
                    </a:ext>
                  </a:extLst>
                </a:gridCol>
                <a:gridCol w="788686">
                  <a:extLst>
                    <a:ext uri="{9D8B030D-6E8A-4147-A177-3AD203B41FA5}">
                      <a16:colId xmlns:a16="http://schemas.microsoft.com/office/drawing/2014/main" val="1319757834"/>
                    </a:ext>
                  </a:extLst>
                </a:gridCol>
                <a:gridCol w="826197">
                  <a:extLst>
                    <a:ext uri="{9D8B030D-6E8A-4147-A177-3AD203B41FA5}">
                      <a16:colId xmlns:a16="http://schemas.microsoft.com/office/drawing/2014/main" val="1895518299"/>
                    </a:ext>
                  </a:extLst>
                </a:gridCol>
                <a:gridCol w="826197">
                  <a:extLst>
                    <a:ext uri="{9D8B030D-6E8A-4147-A177-3AD203B41FA5}">
                      <a16:colId xmlns:a16="http://schemas.microsoft.com/office/drawing/2014/main" val="1382918181"/>
                    </a:ext>
                  </a:extLst>
                </a:gridCol>
                <a:gridCol w="764302">
                  <a:extLst>
                    <a:ext uri="{9D8B030D-6E8A-4147-A177-3AD203B41FA5}">
                      <a16:colId xmlns:a16="http://schemas.microsoft.com/office/drawing/2014/main" val="259849596"/>
                    </a:ext>
                  </a:extLst>
                </a:gridCol>
              </a:tblGrid>
              <a:tr h="803801">
                <a:tc rowSpan="2">
                  <a:txBody>
                    <a:bodyPr/>
                    <a:lstStyle/>
                    <a:p>
                      <a:pPr algn="ctr">
                        <a:lnSpc>
                          <a:spcPct val="140000"/>
                        </a:lnSpc>
                        <a:spcAft>
                          <a:spcPts val="0"/>
                        </a:spcAft>
                      </a:pPr>
                      <a:r>
                        <a:rPr lang="en-IN" sz="1800" dirty="0">
                          <a:effectLst/>
                        </a:rPr>
                        <a:t>Material/ Specs</a:t>
                      </a:r>
                    </a:p>
                    <a:p>
                      <a:pPr algn="ctr">
                        <a:lnSpc>
                          <a:spcPct val="140000"/>
                        </a:lnSpc>
                        <a:spcAft>
                          <a:spcPts val="0"/>
                        </a:spcAft>
                      </a:pP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gridSpan="3">
                  <a:txBody>
                    <a:bodyPr/>
                    <a:lstStyle/>
                    <a:p>
                      <a:pPr algn="ctr">
                        <a:lnSpc>
                          <a:spcPct val="140000"/>
                        </a:lnSpc>
                        <a:spcAft>
                          <a:spcPts val="0"/>
                        </a:spcAft>
                      </a:pPr>
                      <a:r>
                        <a:rPr lang="en-IN" sz="1800" dirty="0">
                          <a:effectLst/>
                        </a:rPr>
                        <a:t> </a:t>
                      </a:r>
                      <a:endParaRPr lang="en-IN" sz="1200" dirty="0">
                        <a:effectLst/>
                      </a:endParaRPr>
                    </a:p>
                    <a:p>
                      <a:pPr algn="ctr">
                        <a:lnSpc>
                          <a:spcPct val="140000"/>
                        </a:lnSpc>
                        <a:spcAft>
                          <a:spcPts val="0"/>
                        </a:spcAft>
                      </a:pPr>
                      <a:r>
                        <a:rPr lang="en-IN" sz="1800" dirty="0">
                          <a:effectLst/>
                        </a:rPr>
                        <a:t>TD</a:t>
                      </a: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hMerge="1">
                  <a:txBody>
                    <a:bodyPr/>
                    <a:lstStyle/>
                    <a:p>
                      <a:endParaRPr lang="en-IN"/>
                    </a:p>
                  </a:txBody>
                  <a:tcPr/>
                </a:tc>
                <a:tc hMerge="1">
                  <a:txBody>
                    <a:bodyPr/>
                    <a:lstStyle/>
                    <a:p>
                      <a:endParaRPr lang="en-IN"/>
                    </a:p>
                  </a:txBody>
                  <a:tcPr/>
                </a:tc>
                <a:tc rowSpan="2">
                  <a:txBody>
                    <a:bodyPr/>
                    <a:lstStyle/>
                    <a:p>
                      <a:pPr algn="ctr">
                        <a:lnSpc>
                          <a:spcPct val="140000"/>
                        </a:lnSpc>
                        <a:spcAft>
                          <a:spcPts val="0"/>
                        </a:spcAft>
                      </a:pPr>
                      <a:r>
                        <a:rPr lang="en-IN" sz="1800" dirty="0">
                          <a:effectLst/>
                        </a:rPr>
                        <a:t>TS</a:t>
                      </a:r>
                    </a:p>
                    <a:p>
                      <a:pPr algn="ctr">
                        <a:lnSpc>
                          <a:spcPct val="140000"/>
                        </a:lnSpc>
                        <a:spcAft>
                          <a:spcPts val="0"/>
                        </a:spcAft>
                      </a:pPr>
                      <a:endParaRPr lang="en-IN" sz="18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p>
                      <a:pPr algn="ctr">
                        <a:lnSpc>
                          <a:spcPct val="140000"/>
                        </a:lnSpc>
                        <a:spcAft>
                          <a:spcPts val="0"/>
                        </a:spcAft>
                      </a:pP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gridSpan="3">
                  <a:txBody>
                    <a:bodyPr/>
                    <a:lstStyle/>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TF</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hMerge="1">
                  <a:txBody>
                    <a:bodyPr/>
                    <a:lstStyle/>
                    <a:p>
                      <a:endParaRPr lang="en-IN"/>
                    </a:p>
                  </a:txBody>
                  <a:tcPr/>
                </a:tc>
                <a:tc hMerge="1">
                  <a:txBody>
                    <a:bodyPr/>
                    <a:lstStyle/>
                    <a:p>
                      <a:endParaRPr lang="en-IN"/>
                    </a:p>
                  </a:txBody>
                  <a:tcPr/>
                </a:tc>
                <a:tc gridSpan="3">
                  <a:txBody>
                    <a:bodyPr/>
                    <a:lstStyle/>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F/D</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401306053"/>
                  </a:ext>
                </a:extLst>
              </a:tr>
              <a:tr h="538787">
                <a:tc vMerge="1">
                  <a:txBody>
                    <a:bodyPr/>
                    <a:lstStyle/>
                    <a:p>
                      <a:endParaRPr lang="en-IN"/>
                    </a:p>
                  </a:txBody>
                  <a:tcPr/>
                </a:tc>
                <a:tc>
                  <a:txBody>
                    <a:bodyPr/>
                    <a:lstStyle/>
                    <a:p>
                      <a:pPr algn="ctr">
                        <a:lnSpc>
                          <a:spcPct val="140000"/>
                        </a:lnSpc>
                        <a:spcAft>
                          <a:spcPts val="0"/>
                        </a:spcAft>
                      </a:pPr>
                      <a:r>
                        <a:rPr lang="en-IN" sz="1800">
                          <a:effectLst/>
                        </a:rPr>
                        <a:t>MIN</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800">
                          <a:effectLst/>
                        </a:rPr>
                        <a:t>AVG</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800">
                          <a:effectLst/>
                        </a:rPr>
                        <a:t>MAX</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vMerge="1">
                  <a:txBody>
                    <a:bodyPr/>
                    <a:lstStyle/>
                    <a:p>
                      <a:endParaRPr lang="en-IN"/>
                    </a:p>
                  </a:txBody>
                  <a:tcPr/>
                </a:tc>
                <a:tc>
                  <a:txBody>
                    <a:bodyPr/>
                    <a:lstStyle/>
                    <a:p>
                      <a:pPr algn="ctr">
                        <a:lnSpc>
                          <a:spcPct val="140000"/>
                        </a:lnSpc>
                        <a:spcAft>
                          <a:spcPts val="0"/>
                        </a:spcAft>
                      </a:pPr>
                      <a:r>
                        <a:rPr lang="en-IN" sz="1800">
                          <a:effectLst/>
                        </a:rPr>
                        <a:t>MIN</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800">
                          <a:effectLst/>
                        </a:rPr>
                        <a:t>AVG</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800">
                          <a:effectLst/>
                        </a:rPr>
                        <a:t>MAX</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800">
                          <a:effectLst/>
                        </a:rPr>
                        <a:t>MIN</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800">
                          <a:effectLst/>
                        </a:rPr>
                        <a:t>AVG</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800">
                          <a:effectLst/>
                        </a:rPr>
                        <a:t>MAX</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236056176"/>
                  </a:ext>
                </a:extLst>
              </a:tr>
              <a:tr h="1140898">
                <a:tc>
                  <a:txBody>
                    <a:bodyPr/>
                    <a:lstStyle/>
                    <a:p>
                      <a:pPr algn="ctr">
                        <a:lnSpc>
                          <a:spcPct val="140000"/>
                        </a:lnSpc>
                        <a:spcAft>
                          <a:spcPts val="0"/>
                        </a:spcAft>
                      </a:pPr>
                      <a:r>
                        <a:rPr lang="en-IN" sz="1800" dirty="0">
                          <a:effectLst/>
                        </a:rPr>
                        <a:t>Epoxy3.6mm</a:t>
                      </a:r>
                      <a:br>
                        <a:rPr lang="en-IN" sz="1800" dirty="0">
                          <a:effectLst/>
                        </a:rPr>
                      </a:br>
                      <a:r>
                        <a:rPr lang="en-IN" sz="1800" dirty="0">
                          <a:solidFill>
                            <a:srgbClr val="00B0F0"/>
                          </a:solidFill>
                          <a:effectLst/>
                        </a:rPr>
                        <a:t>(9/24 CAM OUTS)</a:t>
                      </a:r>
                      <a:endParaRPr lang="en-IN" sz="1800" dirty="0">
                        <a:solidFill>
                          <a:srgbClr val="00B0F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800" dirty="0">
                          <a:effectLst/>
                        </a:rPr>
                        <a:t> </a:t>
                      </a:r>
                      <a:endParaRPr lang="en-IN" sz="1200" dirty="0">
                        <a:effectLst/>
                      </a:endParaRPr>
                    </a:p>
                    <a:p>
                      <a:pPr algn="ctr">
                        <a:lnSpc>
                          <a:spcPct val="140000"/>
                        </a:lnSpc>
                        <a:spcAft>
                          <a:spcPts val="0"/>
                        </a:spcAft>
                      </a:pPr>
                      <a:r>
                        <a:rPr lang="en-IN" sz="1800" dirty="0">
                          <a:effectLst/>
                        </a:rPr>
                        <a:t>0.72</a:t>
                      </a: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800">
                          <a:effectLst/>
                        </a:rPr>
                        <a:t>0.906</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800" dirty="0">
                          <a:effectLst/>
                        </a:rPr>
                        <a:t>  </a:t>
                      </a:r>
                      <a:endParaRPr lang="en-IN" sz="1200" dirty="0">
                        <a:effectLst/>
                      </a:endParaRPr>
                    </a:p>
                    <a:p>
                      <a:pPr algn="ctr">
                        <a:lnSpc>
                          <a:spcPct val="140000"/>
                        </a:lnSpc>
                        <a:spcAft>
                          <a:spcPts val="0"/>
                        </a:spcAft>
                      </a:pPr>
                      <a:r>
                        <a:rPr lang="en-IN" sz="1800" dirty="0">
                          <a:effectLst/>
                        </a:rPr>
                        <a:t>1.07</a:t>
                      </a: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800">
                          <a:effectLst/>
                        </a:rPr>
                        <a:t>3.43</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800" dirty="0">
                          <a:effectLst/>
                        </a:rPr>
                        <a:t> </a:t>
                      </a:r>
                      <a:endParaRPr lang="en-IN" sz="1200" dirty="0">
                        <a:effectLst/>
                      </a:endParaRPr>
                    </a:p>
                    <a:p>
                      <a:pPr algn="ctr">
                        <a:lnSpc>
                          <a:spcPct val="140000"/>
                        </a:lnSpc>
                        <a:spcAft>
                          <a:spcPts val="0"/>
                        </a:spcAft>
                      </a:pPr>
                      <a:r>
                        <a:rPr lang="en-IN" sz="1800" dirty="0">
                          <a:effectLst/>
                        </a:rPr>
                        <a:t>5.26</a:t>
                      </a: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800" dirty="0">
                          <a:effectLst/>
                        </a:rPr>
                        <a:t>5.81</a:t>
                      </a: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800" dirty="0">
                          <a:effectLst/>
                        </a:rPr>
                        <a:t> </a:t>
                      </a:r>
                      <a:endParaRPr lang="en-IN" sz="1200" dirty="0">
                        <a:effectLst/>
                      </a:endParaRPr>
                    </a:p>
                    <a:p>
                      <a:pPr algn="ctr">
                        <a:lnSpc>
                          <a:spcPct val="140000"/>
                        </a:lnSpc>
                        <a:spcAft>
                          <a:spcPts val="0"/>
                        </a:spcAft>
                      </a:pPr>
                      <a:r>
                        <a:rPr lang="en-IN" sz="1800" dirty="0">
                          <a:effectLst/>
                        </a:rPr>
                        <a:t>6.43</a:t>
                      </a: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800" dirty="0">
                          <a:effectLst/>
                        </a:rPr>
                        <a:t> </a:t>
                      </a:r>
                      <a:endParaRPr lang="en-IN" sz="1200" dirty="0">
                        <a:effectLst/>
                      </a:endParaRPr>
                    </a:p>
                    <a:p>
                      <a:pPr algn="ctr">
                        <a:lnSpc>
                          <a:spcPct val="140000"/>
                        </a:lnSpc>
                        <a:spcAft>
                          <a:spcPts val="0"/>
                        </a:spcAft>
                      </a:pPr>
                      <a:r>
                        <a:rPr lang="en-IN" sz="1800" dirty="0">
                          <a:effectLst/>
                        </a:rPr>
                        <a:t>5.04</a:t>
                      </a: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800" dirty="0">
                          <a:effectLst/>
                        </a:rPr>
                        <a:t>6.52</a:t>
                      </a: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800" dirty="0">
                          <a:effectLst/>
                        </a:rPr>
                        <a:t> </a:t>
                      </a:r>
                      <a:endParaRPr lang="en-IN" sz="1200" dirty="0">
                        <a:effectLst/>
                      </a:endParaRPr>
                    </a:p>
                    <a:p>
                      <a:pPr algn="ctr">
                        <a:lnSpc>
                          <a:spcPct val="140000"/>
                        </a:lnSpc>
                        <a:spcAft>
                          <a:spcPts val="0"/>
                        </a:spcAft>
                      </a:pPr>
                      <a:r>
                        <a:rPr lang="en-IN" sz="1800" dirty="0">
                          <a:effectLst/>
                        </a:rPr>
                        <a:t>8.3</a:t>
                      </a: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137284432"/>
                  </a:ext>
                </a:extLst>
              </a:tr>
              <a:tr h="1050493">
                <a:tc>
                  <a:txBody>
                    <a:bodyPr/>
                    <a:lstStyle/>
                    <a:p>
                      <a:pPr algn="ctr">
                        <a:lnSpc>
                          <a:spcPct val="140000"/>
                        </a:lnSpc>
                        <a:spcAft>
                          <a:spcPts val="0"/>
                        </a:spcAft>
                      </a:pPr>
                      <a:r>
                        <a:rPr lang="en-IN" sz="1800" dirty="0">
                          <a:effectLst/>
                        </a:rPr>
                        <a:t>Epoxy 3.7mm</a:t>
                      </a:r>
                      <a:br>
                        <a:rPr lang="en-IN" sz="1800" dirty="0">
                          <a:effectLst/>
                        </a:rPr>
                      </a:br>
                      <a:r>
                        <a:rPr lang="en-IN" sz="1800" dirty="0">
                          <a:solidFill>
                            <a:srgbClr val="00B0F0"/>
                          </a:solidFill>
                          <a:effectLst/>
                        </a:rPr>
                        <a:t>(3/24 CAMOUTS)</a:t>
                      </a:r>
                      <a:endParaRPr lang="en-IN" sz="18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800" dirty="0">
                          <a:effectLst/>
                        </a:rPr>
                        <a:t>  </a:t>
                      </a:r>
                      <a:endParaRPr lang="en-IN" sz="1200" dirty="0">
                        <a:effectLst/>
                      </a:endParaRPr>
                    </a:p>
                    <a:p>
                      <a:pPr algn="ctr">
                        <a:lnSpc>
                          <a:spcPct val="140000"/>
                        </a:lnSpc>
                        <a:spcAft>
                          <a:spcPts val="0"/>
                        </a:spcAft>
                      </a:pPr>
                      <a:r>
                        <a:rPr lang="en-IN" sz="1800" dirty="0">
                          <a:effectLst/>
                        </a:rPr>
                        <a:t>0.72</a:t>
                      </a: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800" dirty="0">
                          <a:effectLst/>
                        </a:rPr>
                        <a:t>0.838</a:t>
                      </a: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800" dirty="0">
                          <a:effectLst/>
                        </a:rPr>
                        <a:t> </a:t>
                      </a:r>
                      <a:endParaRPr lang="en-IN" sz="1200" dirty="0">
                        <a:effectLst/>
                      </a:endParaRPr>
                    </a:p>
                    <a:p>
                      <a:pPr algn="ctr">
                        <a:lnSpc>
                          <a:spcPct val="140000"/>
                        </a:lnSpc>
                        <a:spcAft>
                          <a:spcPts val="0"/>
                        </a:spcAft>
                      </a:pPr>
                      <a:r>
                        <a:rPr lang="en-IN" sz="1800" dirty="0">
                          <a:effectLst/>
                        </a:rPr>
                        <a:t>1.1</a:t>
                      </a: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800" dirty="0">
                          <a:effectLst/>
                        </a:rPr>
                        <a:t>2.8</a:t>
                      </a: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800" dirty="0">
                          <a:effectLst/>
                        </a:rPr>
                        <a:t> </a:t>
                      </a:r>
                      <a:endParaRPr lang="en-IN" sz="1200" dirty="0">
                        <a:effectLst/>
                      </a:endParaRPr>
                    </a:p>
                    <a:p>
                      <a:pPr algn="ctr">
                        <a:lnSpc>
                          <a:spcPct val="140000"/>
                        </a:lnSpc>
                        <a:spcAft>
                          <a:spcPts val="0"/>
                        </a:spcAft>
                      </a:pPr>
                      <a:r>
                        <a:rPr lang="en-IN" sz="1800" dirty="0">
                          <a:effectLst/>
                        </a:rPr>
                        <a:t>4.53</a:t>
                      </a: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800" dirty="0">
                          <a:effectLst/>
                        </a:rPr>
                        <a:t> </a:t>
                      </a:r>
                      <a:endParaRPr lang="en-IN" sz="1200" dirty="0">
                        <a:effectLst/>
                      </a:endParaRPr>
                    </a:p>
                    <a:p>
                      <a:pPr algn="ctr">
                        <a:lnSpc>
                          <a:spcPct val="140000"/>
                        </a:lnSpc>
                        <a:spcAft>
                          <a:spcPts val="0"/>
                        </a:spcAft>
                      </a:pPr>
                      <a:r>
                        <a:rPr lang="en-IN" sz="1800" dirty="0">
                          <a:effectLst/>
                        </a:rPr>
                        <a:t>4.9</a:t>
                      </a: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800" dirty="0">
                          <a:effectLst/>
                        </a:rPr>
                        <a:t> </a:t>
                      </a:r>
                      <a:endParaRPr lang="en-IN" sz="1200" dirty="0">
                        <a:effectLst/>
                      </a:endParaRPr>
                    </a:p>
                    <a:p>
                      <a:pPr algn="ctr">
                        <a:lnSpc>
                          <a:spcPct val="140000"/>
                        </a:lnSpc>
                        <a:spcAft>
                          <a:spcPts val="0"/>
                        </a:spcAft>
                      </a:pPr>
                      <a:r>
                        <a:rPr lang="en-IN" sz="1800" dirty="0">
                          <a:effectLst/>
                        </a:rPr>
                        <a:t>5.54</a:t>
                      </a: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800" dirty="0">
                          <a:effectLst/>
                        </a:rPr>
                        <a:t> </a:t>
                      </a:r>
                      <a:endParaRPr lang="en-IN" sz="1200" dirty="0">
                        <a:effectLst/>
                      </a:endParaRPr>
                    </a:p>
                    <a:p>
                      <a:pPr algn="ctr">
                        <a:lnSpc>
                          <a:spcPct val="140000"/>
                        </a:lnSpc>
                        <a:spcAft>
                          <a:spcPts val="0"/>
                        </a:spcAft>
                      </a:pPr>
                      <a:r>
                        <a:rPr lang="en-IN" sz="1800" dirty="0">
                          <a:effectLst/>
                        </a:rPr>
                        <a:t>4.27</a:t>
                      </a: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40000"/>
                        </a:lnSpc>
                        <a:spcAft>
                          <a:spcPts val="0"/>
                        </a:spcAft>
                      </a:pPr>
                      <a:r>
                        <a:rPr lang="en-IN" sz="1800" dirty="0">
                          <a:effectLst/>
                        </a:rPr>
                        <a:t>5.9</a:t>
                      </a: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b"/>
                </a:tc>
                <a:tc>
                  <a:txBody>
                    <a:bodyPr/>
                    <a:lstStyle/>
                    <a:p>
                      <a:pPr algn="ctr">
                        <a:lnSpc>
                          <a:spcPct val="140000"/>
                        </a:lnSpc>
                        <a:spcAft>
                          <a:spcPts val="0"/>
                        </a:spcAft>
                      </a:pPr>
                      <a:r>
                        <a:rPr lang="en-IN" sz="1800" dirty="0">
                          <a:effectLst/>
                        </a:rPr>
                        <a:t>  </a:t>
                      </a:r>
                      <a:endParaRPr lang="en-IN" sz="1200" dirty="0">
                        <a:effectLst/>
                      </a:endParaRPr>
                    </a:p>
                    <a:p>
                      <a:pPr algn="ctr">
                        <a:lnSpc>
                          <a:spcPct val="140000"/>
                        </a:lnSpc>
                        <a:spcAft>
                          <a:spcPts val="0"/>
                        </a:spcAft>
                      </a:pPr>
                      <a:r>
                        <a:rPr lang="en-IN" sz="1800" dirty="0">
                          <a:effectLst/>
                        </a:rPr>
                        <a:t>7.0</a:t>
                      </a: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652655311"/>
                  </a:ext>
                </a:extLst>
              </a:tr>
            </a:tbl>
          </a:graphicData>
        </a:graphic>
      </p:graphicFrame>
      <p:cxnSp>
        <p:nvCxnSpPr>
          <p:cNvPr id="7" name="Straight Connector 6">
            <a:extLst>
              <a:ext uri="{FF2B5EF4-FFF2-40B4-BE49-F238E27FC236}">
                <a16:creationId xmlns:a16="http://schemas.microsoft.com/office/drawing/2014/main" id="{593BB238-D773-4365-8C78-83003BEACCB2}"/>
              </a:ext>
            </a:extLst>
          </p:cNvPr>
          <p:cNvCxnSpPr/>
          <p:nvPr/>
        </p:nvCxnSpPr>
        <p:spPr>
          <a:xfrm>
            <a:off x="1606858" y="2574524"/>
            <a:ext cx="532660" cy="58592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E93DB72-C7F4-497C-B7FF-DDD7C05B0B53}"/>
              </a:ext>
            </a:extLst>
          </p:cNvPr>
          <p:cNvCxnSpPr>
            <a:cxnSpLocks/>
          </p:cNvCxnSpPr>
          <p:nvPr/>
        </p:nvCxnSpPr>
        <p:spPr>
          <a:xfrm flipV="1">
            <a:off x="1606858" y="2562450"/>
            <a:ext cx="532660" cy="59800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184451"/>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EACA77-3E2A-4174-A53D-1853A41B98F2}"/>
              </a:ext>
            </a:extLst>
          </p:cNvPr>
          <p:cNvSpPr>
            <a:spLocks noGrp="1"/>
          </p:cNvSpPr>
          <p:nvPr>
            <p:ph idx="1"/>
          </p:nvPr>
        </p:nvSpPr>
        <p:spPr>
          <a:xfrm>
            <a:off x="2242983" y="2018191"/>
            <a:ext cx="8915400" cy="3777622"/>
          </a:xfrm>
        </p:spPr>
        <p:txBody>
          <a:bodyPr>
            <a:normAutofit/>
          </a:bodyPr>
          <a:lstStyle/>
          <a:p>
            <a:pPr lvl="0"/>
            <a:r>
              <a:rPr lang="en-US" sz="2400" dirty="0"/>
              <a:t>For the 3.6 mm hole fastening, 9/24 cam-out occurred, 4/24 head breaks occurred and overall 13/24 samples failed i.e. more than 50 percent samples were unsuccessful.</a:t>
            </a:r>
            <a:endParaRPr lang="en-IN" sz="2400" dirty="0"/>
          </a:p>
          <a:p>
            <a:pPr lvl="0"/>
            <a:r>
              <a:rPr lang="en-US" sz="2400" dirty="0"/>
              <a:t>Torque vs Time plots for the head break samples were unique and understandable.</a:t>
            </a:r>
            <a:endParaRPr lang="en-IN" sz="2400" dirty="0"/>
          </a:p>
          <a:p>
            <a:pPr lvl="0"/>
            <a:r>
              <a:rPr lang="en-US" sz="2400" dirty="0"/>
              <a:t>For 3.7 mm hole fastening, 3/24 cam-out occurred and other were successful with good performance data. </a:t>
            </a:r>
            <a:endParaRPr lang="en-IN" sz="2400" dirty="0"/>
          </a:p>
          <a:p>
            <a:r>
              <a:rPr lang="en-US" sz="2400" dirty="0"/>
              <a:t>High Driving Torque (TD) Values are observed</a:t>
            </a:r>
            <a:endParaRPr lang="en-IN" sz="2400" dirty="0"/>
          </a:p>
        </p:txBody>
      </p:sp>
      <p:sp>
        <p:nvSpPr>
          <p:cNvPr id="4" name="Title 1">
            <a:extLst>
              <a:ext uri="{FF2B5EF4-FFF2-40B4-BE49-F238E27FC236}">
                <a16:creationId xmlns:a16="http://schemas.microsoft.com/office/drawing/2014/main" id="{3F751685-0053-41A3-AC3A-BCAE5A2E15F3}"/>
              </a:ext>
            </a:extLst>
          </p:cNvPr>
          <p:cNvSpPr txBox="1">
            <a:spLocks/>
          </p:cNvSpPr>
          <p:nvPr/>
        </p:nvSpPr>
        <p:spPr>
          <a:xfrm>
            <a:off x="2242983" y="1226283"/>
            <a:ext cx="8915400" cy="566738"/>
          </a:xfrm>
          <a:prstGeom prst="rect">
            <a:avLst/>
          </a:prstGeom>
        </p:spPr>
        <p:txBody>
          <a:bodyPr vert="horz" lIns="91440" tIns="45720" rIns="91440" bIns="45720" rtlCol="0" anchor="t">
            <a:normAutofit fontScale="70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Load: 131 Newtons | Drill Bit: 3.7/3.6 mm | Nos: 24 holes</a:t>
            </a:r>
            <a:endParaRPr lang="en-IN" dirty="0"/>
          </a:p>
        </p:txBody>
      </p:sp>
      <p:sp>
        <p:nvSpPr>
          <p:cNvPr id="5" name="TextBox 4">
            <a:extLst>
              <a:ext uri="{FF2B5EF4-FFF2-40B4-BE49-F238E27FC236}">
                <a16:creationId xmlns:a16="http://schemas.microsoft.com/office/drawing/2014/main" id="{2F0280DC-B4DB-4CDC-BB3A-3F9247060D6A}"/>
              </a:ext>
            </a:extLst>
          </p:cNvPr>
          <p:cNvSpPr txBox="1"/>
          <p:nvPr/>
        </p:nvSpPr>
        <p:spPr>
          <a:xfrm>
            <a:off x="2242983" y="801058"/>
            <a:ext cx="3026004" cy="400110"/>
          </a:xfrm>
          <a:prstGeom prst="rect">
            <a:avLst/>
          </a:prstGeom>
          <a:noFill/>
        </p:spPr>
        <p:txBody>
          <a:bodyPr wrap="square" rtlCol="0">
            <a:spAutoFit/>
          </a:bodyPr>
          <a:lstStyle/>
          <a:p>
            <a:r>
              <a:rPr lang="en-US" sz="2000" u="sng" dirty="0">
                <a:effectLst>
                  <a:outerShdw blurRad="38100" dist="38100" dir="2700000" algn="tl">
                    <a:srgbClr val="000000">
                      <a:alpha val="43137"/>
                    </a:srgbClr>
                  </a:outerShdw>
                </a:effectLst>
              </a:rPr>
              <a:t>RESULTS</a:t>
            </a:r>
            <a:endParaRPr lang="en-IN" sz="2000"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66667290"/>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027D-AA5F-421A-9640-607ACCB0DDA9}"/>
              </a:ext>
            </a:extLst>
          </p:cNvPr>
          <p:cNvSpPr>
            <a:spLocks noGrp="1"/>
          </p:cNvSpPr>
          <p:nvPr>
            <p:ph type="title"/>
          </p:nvPr>
        </p:nvSpPr>
        <p:spPr/>
        <p:txBody>
          <a:bodyPr/>
          <a:lstStyle/>
          <a:p>
            <a:r>
              <a:rPr lang="en-US" b="1" dirty="0"/>
              <a:t>Suggestions / Hypothesis:</a:t>
            </a:r>
            <a:endParaRPr lang="en-IN" b="1" dirty="0"/>
          </a:p>
        </p:txBody>
      </p:sp>
      <p:sp>
        <p:nvSpPr>
          <p:cNvPr id="3" name="Content Placeholder 2">
            <a:extLst>
              <a:ext uri="{FF2B5EF4-FFF2-40B4-BE49-F238E27FC236}">
                <a16:creationId xmlns:a16="http://schemas.microsoft.com/office/drawing/2014/main" id="{B408F568-783A-457B-B985-3DB24053A558}"/>
              </a:ext>
            </a:extLst>
          </p:cNvPr>
          <p:cNvSpPr>
            <a:spLocks noGrp="1"/>
          </p:cNvSpPr>
          <p:nvPr>
            <p:ph idx="1"/>
          </p:nvPr>
        </p:nvSpPr>
        <p:spPr>
          <a:xfrm>
            <a:off x="2281288" y="2133600"/>
            <a:ext cx="7645138" cy="3777622"/>
          </a:xfrm>
        </p:spPr>
        <p:txBody>
          <a:bodyPr>
            <a:normAutofit/>
          </a:bodyPr>
          <a:lstStyle/>
          <a:p>
            <a:pPr lvl="0"/>
            <a:r>
              <a:rPr lang="en-US" sz="2800" b="1" dirty="0"/>
              <a:t>3.6 mm drill holes are not suitable </a:t>
            </a:r>
            <a:r>
              <a:rPr lang="en-US" sz="2800" dirty="0"/>
              <a:t>for the given Tapping screws in epoxy material.</a:t>
            </a:r>
            <a:endParaRPr lang="en-IN" sz="2800" dirty="0"/>
          </a:p>
          <a:p>
            <a:pPr lvl="0"/>
            <a:r>
              <a:rPr lang="en-US" sz="2800" b="1" dirty="0"/>
              <a:t>3.7 mm drill holes can be deployed</a:t>
            </a:r>
            <a:r>
              <a:rPr lang="en-US" sz="2800" dirty="0"/>
              <a:t>. </a:t>
            </a:r>
            <a:endParaRPr lang="en-IN" sz="2800" dirty="0"/>
          </a:p>
          <a:p>
            <a:pPr lvl="0"/>
            <a:r>
              <a:rPr lang="en-US" sz="2800" dirty="0"/>
              <a:t>We can have further testing on 3.7 mm drill holes with higher torque to avoid Cam-out instances.</a:t>
            </a:r>
            <a:endParaRPr lang="en-IN" sz="2800" dirty="0"/>
          </a:p>
          <a:p>
            <a:endParaRPr lang="en-IN" sz="2800" dirty="0"/>
          </a:p>
        </p:txBody>
      </p:sp>
      <p:sp>
        <p:nvSpPr>
          <p:cNvPr id="4" name="Circle: Hollow 3">
            <a:extLst>
              <a:ext uri="{FF2B5EF4-FFF2-40B4-BE49-F238E27FC236}">
                <a16:creationId xmlns:a16="http://schemas.microsoft.com/office/drawing/2014/main" id="{41BAB280-2380-4B77-B4C1-BE69A819A149}"/>
              </a:ext>
            </a:extLst>
          </p:cNvPr>
          <p:cNvSpPr/>
          <p:nvPr/>
        </p:nvSpPr>
        <p:spPr>
          <a:xfrm>
            <a:off x="10539167" y="2243581"/>
            <a:ext cx="612742" cy="59388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Circle: Hollow 4">
            <a:extLst>
              <a:ext uri="{FF2B5EF4-FFF2-40B4-BE49-F238E27FC236}">
                <a16:creationId xmlns:a16="http://schemas.microsoft.com/office/drawing/2014/main" id="{96D26BB5-02EB-40D3-A1EB-DA2428B6D652}"/>
              </a:ext>
            </a:extLst>
          </p:cNvPr>
          <p:cNvSpPr/>
          <p:nvPr/>
        </p:nvSpPr>
        <p:spPr>
          <a:xfrm>
            <a:off x="10411905" y="3978111"/>
            <a:ext cx="857840" cy="828381"/>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7" name="Straight Arrow Connector 6">
            <a:extLst>
              <a:ext uri="{FF2B5EF4-FFF2-40B4-BE49-F238E27FC236}">
                <a16:creationId xmlns:a16="http://schemas.microsoft.com/office/drawing/2014/main" id="{343A1C64-F398-4271-9C48-6B1210934D46}"/>
              </a:ext>
            </a:extLst>
          </p:cNvPr>
          <p:cNvCxnSpPr/>
          <p:nvPr/>
        </p:nvCxnSpPr>
        <p:spPr>
          <a:xfrm>
            <a:off x="10840825" y="2950590"/>
            <a:ext cx="0" cy="914400"/>
          </a:xfrm>
          <a:prstGeom prst="straightConnector1">
            <a:avLst/>
          </a:prstGeom>
          <a:ln w="7620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0232761"/>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D48C4-EE1C-42CF-A6ED-351EB963DD5D}"/>
              </a:ext>
            </a:extLst>
          </p:cNvPr>
          <p:cNvSpPr>
            <a:spLocks noGrp="1"/>
          </p:cNvSpPr>
          <p:nvPr>
            <p:ph type="title"/>
          </p:nvPr>
        </p:nvSpPr>
        <p:spPr>
          <a:xfrm>
            <a:off x="2589212" y="5861050"/>
            <a:ext cx="8915400" cy="566738"/>
          </a:xfrm>
        </p:spPr>
        <p:txBody>
          <a:bodyPr>
            <a:normAutofit/>
          </a:bodyPr>
          <a:lstStyle/>
          <a:p>
            <a:r>
              <a:rPr lang="en-US" b="1" dirty="0"/>
              <a:t>Load: 151/141 Newtons | Drill Bit: 3.7 | Nos: 24 holes</a:t>
            </a:r>
            <a:endParaRPr lang="en-IN" dirty="0"/>
          </a:p>
        </p:txBody>
      </p:sp>
      <p:sp>
        <p:nvSpPr>
          <p:cNvPr id="3" name="Picture Placeholder 2">
            <a:extLst>
              <a:ext uri="{FF2B5EF4-FFF2-40B4-BE49-F238E27FC236}">
                <a16:creationId xmlns:a16="http://schemas.microsoft.com/office/drawing/2014/main" id="{0A4BCE78-02E7-4A9B-8370-49D358D03C92}"/>
              </a:ext>
            </a:extLst>
          </p:cNvPr>
          <p:cNvSpPr>
            <a:spLocks noGrp="1"/>
          </p:cNvSpPr>
          <p:nvPr>
            <p:ph type="pic" idx="1"/>
          </p:nvPr>
        </p:nvSpPr>
        <p:spPr/>
      </p:sp>
      <p:sp>
        <p:nvSpPr>
          <p:cNvPr id="4" name="Text Placeholder 3">
            <a:extLst>
              <a:ext uri="{FF2B5EF4-FFF2-40B4-BE49-F238E27FC236}">
                <a16:creationId xmlns:a16="http://schemas.microsoft.com/office/drawing/2014/main" id="{95F7C7AD-D775-4D37-AF37-32D6E6C6BBBA}"/>
              </a:ext>
            </a:extLst>
          </p:cNvPr>
          <p:cNvSpPr>
            <a:spLocks noGrp="1"/>
          </p:cNvSpPr>
          <p:nvPr>
            <p:ph type="body" sz="half" idx="2"/>
          </p:nvPr>
        </p:nvSpPr>
        <p:spPr/>
        <p:txBody>
          <a:bodyPr/>
          <a:lstStyle/>
          <a:p>
            <a:endParaRPr lang="en-IN"/>
          </a:p>
        </p:txBody>
      </p:sp>
      <p:graphicFrame>
        <p:nvGraphicFramePr>
          <p:cNvPr id="5" name="Table 4">
            <a:extLst>
              <a:ext uri="{FF2B5EF4-FFF2-40B4-BE49-F238E27FC236}">
                <a16:creationId xmlns:a16="http://schemas.microsoft.com/office/drawing/2014/main" id="{78C2D916-F638-436D-A118-4F1516FF9BC0}"/>
              </a:ext>
            </a:extLst>
          </p:cNvPr>
          <p:cNvGraphicFramePr>
            <a:graphicFrameLocks noGrp="1"/>
          </p:cNvGraphicFramePr>
          <p:nvPr>
            <p:extLst>
              <p:ext uri="{D42A27DB-BD31-4B8C-83A1-F6EECF244321}">
                <p14:modId xmlns:p14="http://schemas.microsoft.com/office/powerpoint/2010/main" val="2628755344"/>
              </p:ext>
            </p:extLst>
          </p:nvPr>
        </p:nvGraphicFramePr>
        <p:xfrm>
          <a:off x="1802167" y="756581"/>
          <a:ext cx="10243982" cy="4665768"/>
        </p:xfrm>
        <a:graphic>
          <a:graphicData uri="http://schemas.openxmlformats.org/drawingml/2006/table">
            <a:tbl>
              <a:tblPr firstRow="1" firstCol="1" bandRow="1">
                <a:tableStyleId>{5C22544A-7EE6-4342-B048-85BDC9FD1C3A}</a:tableStyleId>
              </a:tblPr>
              <a:tblGrid>
                <a:gridCol w="1961966">
                  <a:extLst>
                    <a:ext uri="{9D8B030D-6E8A-4147-A177-3AD203B41FA5}">
                      <a16:colId xmlns:a16="http://schemas.microsoft.com/office/drawing/2014/main" val="3403311353"/>
                    </a:ext>
                  </a:extLst>
                </a:gridCol>
                <a:gridCol w="700314">
                  <a:extLst>
                    <a:ext uri="{9D8B030D-6E8A-4147-A177-3AD203B41FA5}">
                      <a16:colId xmlns:a16="http://schemas.microsoft.com/office/drawing/2014/main" val="3590362228"/>
                    </a:ext>
                  </a:extLst>
                </a:gridCol>
                <a:gridCol w="837853">
                  <a:extLst>
                    <a:ext uri="{9D8B030D-6E8A-4147-A177-3AD203B41FA5}">
                      <a16:colId xmlns:a16="http://schemas.microsoft.com/office/drawing/2014/main" val="3489661252"/>
                    </a:ext>
                  </a:extLst>
                </a:gridCol>
                <a:gridCol w="837853">
                  <a:extLst>
                    <a:ext uri="{9D8B030D-6E8A-4147-A177-3AD203B41FA5}">
                      <a16:colId xmlns:a16="http://schemas.microsoft.com/office/drawing/2014/main" val="3382700429"/>
                    </a:ext>
                  </a:extLst>
                </a:gridCol>
                <a:gridCol w="1002962">
                  <a:extLst>
                    <a:ext uri="{9D8B030D-6E8A-4147-A177-3AD203B41FA5}">
                      <a16:colId xmlns:a16="http://schemas.microsoft.com/office/drawing/2014/main" val="4035466597"/>
                    </a:ext>
                  </a:extLst>
                </a:gridCol>
                <a:gridCol w="871695">
                  <a:extLst>
                    <a:ext uri="{9D8B030D-6E8A-4147-A177-3AD203B41FA5}">
                      <a16:colId xmlns:a16="http://schemas.microsoft.com/office/drawing/2014/main" val="1885319359"/>
                    </a:ext>
                  </a:extLst>
                </a:gridCol>
                <a:gridCol w="871695">
                  <a:extLst>
                    <a:ext uri="{9D8B030D-6E8A-4147-A177-3AD203B41FA5}">
                      <a16:colId xmlns:a16="http://schemas.microsoft.com/office/drawing/2014/main" val="1303133556"/>
                    </a:ext>
                  </a:extLst>
                </a:gridCol>
                <a:gridCol w="832727">
                  <a:extLst>
                    <a:ext uri="{9D8B030D-6E8A-4147-A177-3AD203B41FA5}">
                      <a16:colId xmlns:a16="http://schemas.microsoft.com/office/drawing/2014/main" val="76125971"/>
                    </a:ext>
                  </a:extLst>
                </a:gridCol>
                <a:gridCol w="736237">
                  <a:extLst>
                    <a:ext uri="{9D8B030D-6E8A-4147-A177-3AD203B41FA5}">
                      <a16:colId xmlns:a16="http://schemas.microsoft.com/office/drawing/2014/main" val="391865353"/>
                    </a:ext>
                  </a:extLst>
                </a:gridCol>
                <a:gridCol w="906318">
                  <a:extLst>
                    <a:ext uri="{9D8B030D-6E8A-4147-A177-3AD203B41FA5}">
                      <a16:colId xmlns:a16="http://schemas.microsoft.com/office/drawing/2014/main" val="62899143"/>
                    </a:ext>
                  </a:extLst>
                </a:gridCol>
                <a:gridCol w="684362">
                  <a:extLst>
                    <a:ext uri="{9D8B030D-6E8A-4147-A177-3AD203B41FA5}">
                      <a16:colId xmlns:a16="http://schemas.microsoft.com/office/drawing/2014/main" val="3254673487"/>
                    </a:ext>
                  </a:extLst>
                </a:gridCol>
              </a:tblGrid>
              <a:tr h="587828">
                <a:tc rowSpan="2">
                  <a:txBody>
                    <a:bodyPr/>
                    <a:lstStyle/>
                    <a:p>
                      <a:pPr algn="ctr">
                        <a:lnSpc>
                          <a:spcPct val="140000"/>
                        </a:lnSpc>
                        <a:spcAft>
                          <a:spcPts val="0"/>
                        </a:spcAft>
                      </a:pPr>
                      <a:r>
                        <a:rPr lang="en-IN" sz="1800" dirty="0">
                          <a:effectLst/>
                        </a:rPr>
                        <a:t>Material/ Load</a:t>
                      </a:r>
                      <a:endParaRPr lang="en-IN" sz="18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p>
                      <a:pPr algn="ctr">
                        <a:lnSpc>
                          <a:spcPct val="140000"/>
                        </a:lnSpc>
                        <a:spcAft>
                          <a:spcPts val="0"/>
                        </a:spcAft>
                      </a:pP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nchor="b"/>
                </a:tc>
                <a:tc gridSpan="3">
                  <a:txBody>
                    <a:bodyPr/>
                    <a:lstStyle/>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TD</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tc>
                <a:tc hMerge="1">
                  <a:txBody>
                    <a:bodyPr/>
                    <a:lstStyle/>
                    <a:p>
                      <a:endParaRPr lang="en-IN"/>
                    </a:p>
                  </a:txBody>
                  <a:tcPr/>
                </a:tc>
                <a:tc hMerge="1">
                  <a:txBody>
                    <a:bodyPr/>
                    <a:lstStyle/>
                    <a:p>
                      <a:endParaRPr lang="en-IN"/>
                    </a:p>
                  </a:txBody>
                  <a:tcPr/>
                </a:tc>
                <a:tc rowSpan="2">
                  <a:txBody>
                    <a:bodyPr/>
                    <a:lstStyle/>
                    <a:p>
                      <a:pPr algn="ctr">
                        <a:lnSpc>
                          <a:spcPct val="140000"/>
                        </a:lnSpc>
                        <a:spcAft>
                          <a:spcPts val="0"/>
                        </a:spcAft>
                      </a:pPr>
                      <a:r>
                        <a:rPr lang="en-IN" sz="1800" dirty="0">
                          <a:effectLst/>
                        </a:rPr>
                        <a:t>TS</a:t>
                      </a:r>
                    </a:p>
                    <a:p>
                      <a:pPr algn="ctr">
                        <a:lnSpc>
                          <a:spcPct val="140000"/>
                        </a:lnSpc>
                        <a:spcAft>
                          <a:spcPts val="0"/>
                        </a:spcAft>
                      </a:pPr>
                      <a:endParaRPr lang="en-IN" sz="18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p>
                      <a:pPr algn="ctr">
                        <a:lnSpc>
                          <a:spcPct val="140000"/>
                        </a:lnSpc>
                        <a:spcAft>
                          <a:spcPts val="0"/>
                        </a:spcAft>
                      </a:pPr>
                      <a:endParaRPr lang="en-IN" sz="18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nchor="b"/>
                </a:tc>
                <a:tc gridSpan="3">
                  <a:txBody>
                    <a:bodyPr/>
                    <a:lstStyle/>
                    <a:p>
                      <a:pPr algn="ctr">
                        <a:lnSpc>
                          <a:spcPct val="140000"/>
                        </a:lnSpc>
                        <a:spcAft>
                          <a:spcPts val="0"/>
                        </a:spcAft>
                      </a:pPr>
                      <a:r>
                        <a:rPr lang="en-IN" sz="1800" dirty="0">
                          <a:effectLst/>
                        </a:rPr>
                        <a:t> </a:t>
                      </a:r>
                      <a:endParaRPr lang="en-IN" sz="1200" dirty="0">
                        <a:effectLst/>
                      </a:endParaRPr>
                    </a:p>
                    <a:p>
                      <a:pPr algn="ctr">
                        <a:lnSpc>
                          <a:spcPct val="140000"/>
                        </a:lnSpc>
                        <a:spcAft>
                          <a:spcPts val="0"/>
                        </a:spcAft>
                      </a:pPr>
                      <a:r>
                        <a:rPr lang="en-IN" sz="1800" dirty="0">
                          <a:effectLst/>
                        </a:rPr>
                        <a:t>TF</a:t>
                      </a: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tc>
                <a:tc hMerge="1">
                  <a:txBody>
                    <a:bodyPr/>
                    <a:lstStyle/>
                    <a:p>
                      <a:endParaRPr lang="en-IN"/>
                    </a:p>
                  </a:txBody>
                  <a:tcPr/>
                </a:tc>
                <a:tc hMerge="1">
                  <a:txBody>
                    <a:bodyPr/>
                    <a:lstStyle/>
                    <a:p>
                      <a:endParaRPr lang="en-IN"/>
                    </a:p>
                  </a:txBody>
                  <a:tcPr/>
                </a:tc>
                <a:tc gridSpan="3">
                  <a:txBody>
                    <a:bodyPr/>
                    <a:lstStyle/>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F/D</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00810035"/>
                  </a:ext>
                </a:extLst>
              </a:tr>
              <a:tr h="618214">
                <a:tc vMerge="1">
                  <a:txBody>
                    <a:bodyPr/>
                    <a:lstStyle/>
                    <a:p>
                      <a:endParaRPr lang="en-IN"/>
                    </a:p>
                  </a:txBody>
                  <a:tcPr/>
                </a:tc>
                <a:tc>
                  <a:txBody>
                    <a:bodyPr/>
                    <a:lstStyle/>
                    <a:p>
                      <a:pPr algn="ctr">
                        <a:lnSpc>
                          <a:spcPct val="140000"/>
                        </a:lnSpc>
                        <a:spcAft>
                          <a:spcPts val="0"/>
                        </a:spcAft>
                      </a:pPr>
                      <a:r>
                        <a:rPr lang="en-IN" sz="1800">
                          <a:effectLst/>
                        </a:rPr>
                        <a:t>MIN</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tc>
                <a:tc>
                  <a:txBody>
                    <a:bodyPr/>
                    <a:lstStyle/>
                    <a:p>
                      <a:pPr algn="ctr">
                        <a:lnSpc>
                          <a:spcPct val="140000"/>
                        </a:lnSpc>
                        <a:spcAft>
                          <a:spcPts val="0"/>
                        </a:spcAft>
                      </a:pPr>
                      <a:r>
                        <a:rPr lang="en-IN" sz="1800">
                          <a:effectLst/>
                        </a:rPr>
                        <a:t>AVG</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nchor="b"/>
                </a:tc>
                <a:tc>
                  <a:txBody>
                    <a:bodyPr/>
                    <a:lstStyle/>
                    <a:p>
                      <a:pPr algn="ctr">
                        <a:lnSpc>
                          <a:spcPct val="140000"/>
                        </a:lnSpc>
                        <a:spcAft>
                          <a:spcPts val="0"/>
                        </a:spcAft>
                      </a:pPr>
                      <a:r>
                        <a:rPr lang="en-IN" sz="1800">
                          <a:effectLst/>
                        </a:rPr>
                        <a:t>MAX</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tc>
                <a:tc vMerge="1">
                  <a:txBody>
                    <a:bodyPr/>
                    <a:lstStyle/>
                    <a:p>
                      <a:endParaRPr lang="en-IN"/>
                    </a:p>
                  </a:txBody>
                  <a:tcPr/>
                </a:tc>
                <a:tc>
                  <a:txBody>
                    <a:bodyPr/>
                    <a:lstStyle/>
                    <a:p>
                      <a:pPr algn="ctr">
                        <a:lnSpc>
                          <a:spcPct val="140000"/>
                        </a:lnSpc>
                        <a:spcAft>
                          <a:spcPts val="0"/>
                        </a:spcAft>
                      </a:pPr>
                      <a:r>
                        <a:rPr lang="en-IN" sz="1800">
                          <a:effectLst/>
                        </a:rPr>
                        <a:t>MIN</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tc>
                <a:tc>
                  <a:txBody>
                    <a:bodyPr/>
                    <a:lstStyle/>
                    <a:p>
                      <a:pPr algn="ctr">
                        <a:lnSpc>
                          <a:spcPct val="140000"/>
                        </a:lnSpc>
                        <a:spcAft>
                          <a:spcPts val="0"/>
                        </a:spcAft>
                      </a:pPr>
                      <a:r>
                        <a:rPr lang="en-IN" sz="1800">
                          <a:effectLst/>
                        </a:rPr>
                        <a:t>AVG</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nchor="b"/>
                </a:tc>
                <a:tc>
                  <a:txBody>
                    <a:bodyPr/>
                    <a:lstStyle/>
                    <a:p>
                      <a:pPr algn="ctr">
                        <a:lnSpc>
                          <a:spcPct val="140000"/>
                        </a:lnSpc>
                        <a:spcAft>
                          <a:spcPts val="0"/>
                        </a:spcAft>
                      </a:pPr>
                      <a:r>
                        <a:rPr lang="en-IN" sz="1800">
                          <a:effectLst/>
                        </a:rPr>
                        <a:t>MAX</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tc>
                <a:tc>
                  <a:txBody>
                    <a:bodyPr/>
                    <a:lstStyle/>
                    <a:p>
                      <a:pPr algn="ctr">
                        <a:lnSpc>
                          <a:spcPct val="140000"/>
                        </a:lnSpc>
                        <a:spcAft>
                          <a:spcPts val="0"/>
                        </a:spcAft>
                      </a:pPr>
                      <a:r>
                        <a:rPr lang="en-IN" sz="1800">
                          <a:effectLst/>
                        </a:rPr>
                        <a:t>MIN</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tc>
                <a:tc>
                  <a:txBody>
                    <a:bodyPr/>
                    <a:lstStyle/>
                    <a:p>
                      <a:pPr algn="ctr">
                        <a:lnSpc>
                          <a:spcPct val="140000"/>
                        </a:lnSpc>
                        <a:spcAft>
                          <a:spcPts val="0"/>
                        </a:spcAft>
                      </a:pPr>
                      <a:r>
                        <a:rPr lang="en-IN" sz="1800">
                          <a:effectLst/>
                        </a:rPr>
                        <a:t>AVG</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nchor="b"/>
                </a:tc>
                <a:tc>
                  <a:txBody>
                    <a:bodyPr/>
                    <a:lstStyle/>
                    <a:p>
                      <a:pPr algn="ctr">
                        <a:lnSpc>
                          <a:spcPct val="140000"/>
                        </a:lnSpc>
                        <a:spcAft>
                          <a:spcPts val="0"/>
                        </a:spcAft>
                      </a:pPr>
                      <a:r>
                        <a:rPr lang="en-IN" sz="1800">
                          <a:effectLst/>
                        </a:rPr>
                        <a:t>MAX</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tc>
                <a:extLst>
                  <a:ext uri="{0D108BD9-81ED-4DB2-BD59-A6C34878D82A}">
                    <a16:rowId xmlns:a16="http://schemas.microsoft.com/office/drawing/2014/main" val="885329774"/>
                  </a:ext>
                </a:extLst>
              </a:tr>
              <a:tr h="838718">
                <a:tc>
                  <a:txBody>
                    <a:bodyPr/>
                    <a:lstStyle/>
                    <a:p>
                      <a:pPr algn="ctr">
                        <a:lnSpc>
                          <a:spcPct val="140000"/>
                        </a:lnSpc>
                        <a:spcAft>
                          <a:spcPts val="0"/>
                        </a:spcAft>
                      </a:pPr>
                      <a:r>
                        <a:rPr lang="en-IN" sz="1800" dirty="0">
                          <a:effectLst/>
                        </a:rPr>
                        <a:t>Epoxy 3.7, 131 N</a:t>
                      </a:r>
                      <a:br>
                        <a:rPr lang="en-IN" sz="1800" dirty="0">
                          <a:effectLst/>
                        </a:rPr>
                      </a:br>
                      <a:r>
                        <a:rPr lang="en-IN" sz="1600" dirty="0">
                          <a:solidFill>
                            <a:srgbClr val="00B0F0"/>
                          </a:solidFill>
                          <a:effectLst/>
                        </a:rPr>
                        <a:t>(3/24 CAMOUTS)</a:t>
                      </a:r>
                    </a:p>
                    <a:p>
                      <a:pPr algn="ctr">
                        <a:lnSpc>
                          <a:spcPct val="140000"/>
                        </a:lnSpc>
                        <a:spcAft>
                          <a:spcPts val="0"/>
                        </a:spcAft>
                      </a:pPr>
                      <a:endParaRPr lang="en-IN" sz="1200" dirty="0">
                        <a:solidFill>
                          <a:srgbClr val="00B0F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nchor="b"/>
                </a:tc>
                <a:tc>
                  <a:txBody>
                    <a:bodyPr/>
                    <a:lstStyle/>
                    <a:p>
                      <a:pPr algn="ctr">
                        <a:lnSpc>
                          <a:spcPct val="140000"/>
                        </a:lnSpc>
                        <a:spcAft>
                          <a:spcPts val="0"/>
                        </a:spcAft>
                      </a:pPr>
                      <a:r>
                        <a:rPr lang="en-IN" sz="1800" dirty="0">
                          <a:effectLst/>
                        </a:rPr>
                        <a:t> </a:t>
                      </a:r>
                      <a:endParaRPr lang="en-IN" sz="1200" dirty="0">
                        <a:effectLst/>
                      </a:endParaRPr>
                    </a:p>
                    <a:p>
                      <a:pPr algn="ctr">
                        <a:lnSpc>
                          <a:spcPct val="140000"/>
                        </a:lnSpc>
                        <a:spcAft>
                          <a:spcPts val="0"/>
                        </a:spcAft>
                      </a:pPr>
                      <a:r>
                        <a:rPr lang="en-IN" sz="1800" dirty="0">
                          <a:effectLst/>
                        </a:rPr>
                        <a:t> </a:t>
                      </a:r>
                      <a:endParaRPr lang="en-IN" sz="1200" dirty="0">
                        <a:effectLst/>
                      </a:endParaRPr>
                    </a:p>
                    <a:p>
                      <a:pPr algn="ctr">
                        <a:lnSpc>
                          <a:spcPct val="140000"/>
                        </a:lnSpc>
                        <a:spcAft>
                          <a:spcPts val="0"/>
                        </a:spcAft>
                      </a:pPr>
                      <a:r>
                        <a:rPr lang="en-IN" sz="1800" dirty="0">
                          <a:effectLst/>
                        </a:rPr>
                        <a:t>0.72</a:t>
                      </a: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tc>
                <a:tc>
                  <a:txBody>
                    <a:bodyPr/>
                    <a:lstStyle/>
                    <a:p>
                      <a:pPr algn="ctr">
                        <a:lnSpc>
                          <a:spcPct val="140000"/>
                        </a:lnSpc>
                        <a:spcAft>
                          <a:spcPts val="0"/>
                        </a:spcAft>
                      </a:pPr>
                      <a:r>
                        <a:rPr lang="en-IN" sz="1800">
                          <a:effectLst/>
                        </a:rPr>
                        <a:t>0.838</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nchor="b"/>
                </a:tc>
                <a:tc>
                  <a:txBody>
                    <a:bodyPr/>
                    <a:lstStyle/>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1.1</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tc>
                <a:tc>
                  <a:txBody>
                    <a:bodyPr/>
                    <a:lstStyle/>
                    <a:p>
                      <a:pPr algn="ctr">
                        <a:lnSpc>
                          <a:spcPct val="140000"/>
                        </a:lnSpc>
                        <a:spcAft>
                          <a:spcPts val="0"/>
                        </a:spcAft>
                      </a:pPr>
                      <a:r>
                        <a:rPr lang="en-IN" sz="1800">
                          <a:effectLst/>
                        </a:rPr>
                        <a:t>2.8</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nchor="b"/>
                </a:tc>
                <a:tc>
                  <a:txBody>
                    <a:bodyPr/>
                    <a:lstStyle/>
                    <a:p>
                      <a:pPr algn="ctr">
                        <a:lnSpc>
                          <a:spcPct val="140000"/>
                        </a:lnSpc>
                        <a:spcAft>
                          <a:spcPts val="0"/>
                        </a:spcAft>
                      </a:pPr>
                      <a:r>
                        <a:rPr lang="en-IN" sz="1800" dirty="0">
                          <a:effectLst/>
                        </a:rPr>
                        <a:t> </a:t>
                      </a:r>
                      <a:endParaRPr lang="en-IN" sz="1200" dirty="0">
                        <a:effectLst/>
                      </a:endParaRPr>
                    </a:p>
                    <a:p>
                      <a:pPr algn="ctr">
                        <a:lnSpc>
                          <a:spcPct val="140000"/>
                        </a:lnSpc>
                        <a:spcAft>
                          <a:spcPts val="0"/>
                        </a:spcAft>
                      </a:pPr>
                      <a:r>
                        <a:rPr lang="en-IN" sz="1800" dirty="0">
                          <a:effectLst/>
                        </a:rPr>
                        <a:t> </a:t>
                      </a:r>
                      <a:endParaRPr lang="en-IN" sz="1200" dirty="0">
                        <a:effectLst/>
                      </a:endParaRPr>
                    </a:p>
                    <a:p>
                      <a:pPr algn="ctr">
                        <a:lnSpc>
                          <a:spcPct val="140000"/>
                        </a:lnSpc>
                        <a:spcAft>
                          <a:spcPts val="0"/>
                        </a:spcAft>
                      </a:pPr>
                      <a:r>
                        <a:rPr lang="en-IN" sz="1800" dirty="0">
                          <a:effectLst/>
                        </a:rPr>
                        <a:t>4.53</a:t>
                      </a: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tc>
                <a:tc>
                  <a:txBody>
                    <a:bodyPr/>
                    <a:lstStyle/>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4.9</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nchor="b"/>
                </a:tc>
                <a:tc>
                  <a:txBody>
                    <a:bodyPr/>
                    <a:lstStyle/>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5.54</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tc>
                <a:tc>
                  <a:txBody>
                    <a:bodyPr/>
                    <a:lstStyle/>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4.27</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tc>
                <a:tc>
                  <a:txBody>
                    <a:bodyPr/>
                    <a:lstStyle/>
                    <a:p>
                      <a:pPr algn="ctr">
                        <a:lnSpc>
                          <a:spcPct val="140000"/>
                        </a:lnSpc>
                        <a:spcAft>
                          <a:spcPts val="0"/>
                        </a:spcAft>
                      </a:pPr>
                      <a:r>
                        <a:rPr lang="en-IN" sz="1800">
                          <a:effectLst/>
                        </a:rPr>
                        <a:t>5.9</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nchor="b"/>
                </a:tc>
                <a:tc>
                  <a:txBody>
                    <a:bodyPr/>
                    <a:lstStyle/>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7.0</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tc>
                <a:extLst>
                  <a:ext uri="{0D108BD9-81ED-4DB2-BD59-A6C34878D82A}">
                    <a16:rowId xmlns:a16="http://schemas.microsoft.com/office/drawing/2014/main" val="4068815458"/>
                  </a:ext>
                </a:extLst>
              </a:tr>
              <a:tr h="1049637">
                <a:tc>
                  <a:txBody>
                    <a:bodyPr/>
                    <a:lstStyle/>
                    <a:p>
                      <a:pPr algn="ctr">
                        <a:lnSpc>
                          <a:spcPct val="140000"/>
                        </a:lnSpc>
                        <a:spcAft>
                          <a:spcPts val="0"/>
                        </a:spcAft>
                      </a:pPr>
                      <a:r>
                        <a:rPr lang="en-IN" sz="1800" dirty="0">
                          <a:effectLst/>
                        </a:rPr>
                        <a:t>Epoxy 3.7, 141 N</a:t>
                      </a:r>
                    </a:p>
                    <a:p>
                      <a:pPr marL="0" marR="0" lvl="0" indent="0" algn="ctr" defTabSz="457200" rtl="0" eaLnBrk="1" fontAlgn="auto" latinLnBrk="0" hangingPunct="1">
                        <a:lnSpc>
                          <a:spcPct val="140000"/>
                        </a:lnSpc>
                        <a:spcBef>
                          <a:spcPts val="0"/>
                        </a:spcBef>
                        <a:spcAft>
                          <a:spcPts val="0"/>
                        </a:spcAft>
                        <a:buClrTx/>
                        <a:buSzTx/>
                        <a:buFontTx/>
                        <a:buNone/>
                        <a:tabLst/>
                        <a:defRPr/>
                      </a:pPr>
                      <a:r>
                        <a:rPr lang="en-IN" sz="1800" dirty="0">
                          <a:solidFill>
                            <a:srgbClr val="FFFF00"/>
                          </a:solidFill>
                          <a:effectLst/>
                        </a:rPr>
                        <a:t>(NO CAMOUTS)</a:t>
                      </a:r>
                    </a:p>
                    <a:p>
                      <a:pPr algn="ctr">
                        <a:lnSpc>
                          <a:spcPct val="140000"/>
                        </a:lnSpc>
                        <a:spcAft>
                          <a:spcPts val="0"/>
                        </a:spcAft>
                      </a:pP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nchor="b"/>
                </a:tc>
                <a:tc>
                  <a:txBody>
                    <a:bodyPr/>
                    <a:lstStyle/>
                    <a:p>
                      <a:pPr algn="ctr">
                        <a:lnSpc>
                          <a:spcPct val="140000"/>
                        </a:lnSpc>
                        <a:spcAft>
                          <a:spcPts val="0"/>
                        </a:spcAft>
                      </a:pPr>
                      <a:r>
                        <a:rPr lang="en-IN" sz="1800" dirty="0">
                          <a:effectLst/>
                        </a:rPr>
                        <a:t> </a:t>
                      </a:r>
                      <a:endParaRPr lang="en-IN" sz="1200" dirty="0">
                        <a:effectLst/>
                      </a:endParaRPr>
                    </a:p>
                    <a:p>
                      <a:pPr algn="ctr">
                        <a:lnSpc>
                          <a:spcPct val="140000"/>
                        </a:lnSpc>
                        <a:spcAft>
                          <a:spcPts val="0"/>
                        </a:spcAft>
                      </a:pPr>
                      <a:r>
                        <a:rPr lang="en-IN" sz="1800" dirty="0">
                          <a:effectLst/>
                        </a:rPr>
                        <a:t> </a:t>
                      </a:r>
                      <a:endParaRPr lang="en-IN" sz="1200" dirty="0">
                        <a:effectLst/>
                      </a:endParaRPr>
                    </a:p>
                    <a:p>
                      <a:pPr algn="ctr">
                        <a:lnSpc>
                          <a:spcPct val="140000"/>
                        </a:lnSpc>
                        <a:spcAft>
                          <a:spcPts val="0"/>
                        </a:spcAft>
                      </a:pPr>
                      <a:r>
                        <a:rPr lang="en-IN" sz="1800" dirty="0">
                          <a:effectLst/>
                        </a:rPr>
                        <a:t>0.69</a:t>
                      </a: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tc>
                <a:tc>
                  <a:txBody>
                    <a:bodyPr/>
                    <a:lstStyle/>
                    <a:p>
                      <a:pPr algn="ctr">
                        <a:lnSpc>
                          <a:spcPct val="140000"/>
                        </a:lnSpc>
                        <a:spcAft>
                          <a:spcPts val="0"/>
                        </a:spcAft>
                      </a:pPr>
                      <a:r>
                        <a:rPr lang="en-IN" sz="1800">
                          <a:effectLst/>
                        </a:rPr>
                        <a:t>0.82</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nchor="b"/>
                </a:tc>
                <a:tc>
                  <a:txBody>
                    <a:bodyPr/>
                    <a:lstStyle/>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0.97</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tc>
                <a:tc>
                  <a:txBody>
                    <a:bodyPr/>
                    <a:lstStyle/>
                    <a:p>
                      <a:pPr algn="ctr">
                        <a:lnSpc>
                          <a:spcPct val="140000"/>
                        </a:lnSpc>
                        <a:spcAft>
                          <a:spcPts val="0"/>
                        </a:spcAft>
                      </a:pPr>
                      <a:r>
                        <a:rPr lang="en-IN" sz="1800">
                          <a:effectLst/>
                        </a:rPr>
                        <a:t>2.4</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nchor="b"/>
                </a:tc>
                <a:tc>
                  <a:txBody>
                    <a:bodyPr/>
                    <a:lstStyle/>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3.74</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tc>
                <a:tc>
                  <a:txBody>
                    <a:bodyPr/>
                    <a:lstStyle/>
                    <a:p>
                      <a:pPr algn="ctr">
                        <a:lnSpc>
                          <a:spcPct val="140000"/>
                        </a:lnSpc>
                        <a:spcAft>
                          <a:spcPts val="0"/>
                        </a:spcAft>
                      </a:pPr>
                      <a:r>
                        <a:rPr lang="en-IN" sz="1800">
                          <a:effectLst/>
                        </a:rPr>
                        <a:t>4.2</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nchor="b"/>
                </a:tc>
                <a:tc>
                  <a:txBody>
                    <a:bodyPr/>
                    <a:lstStyle/>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4.67</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tc>
                <a:tc>
                  <a:txBody>
                    <a:bodyPr/>
                    <a:lstStyle/>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4.02</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tc>
                <a:tc>
                  <a:txBody>
                    <a:bodyPr/>
                    <a:lstStyle/>
                    <a:p>
                      <a:pPr algn="ctr">
                        <a:lnSpc>
                          <a:spcPct val="140000"/>
                        </a:lnSpc>
                        <a:spcAft>
                          <a:spcPts val="0"/>
                        </a:spcAft>
                      </a:pPr>
                      <a:r>
                        <a:rPr lang="en-IN" sz="1800">
                          <a:effectLst/>
                        </a:rPr>
                        <a:t>5.16</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nchor="b"/>
                </a:tc>
                <a:tc>
                  <a:txBody>
                    <a:bodyPr/>
                    <a:lstStyle/>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6.67</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tc>
                <a:extLst>
                  <a:ext uri="{0D108BD9-81ED-4DB2-BD59-A6C34878D82A}">
                    <a16:rowId xmlns:a16="http://schemas.microsoft.com/office/drawing/2014/main" val="2078756773"/>
                  </a:ext>
                </a:extLst>
              </a:tr>
              <a:tr h="1049637">
                <a:tc>
                  <a:txBody>
                    <a:bodyPr/>
                    <a:lstStyle/>
                    <a:p>
                      <a:pPr algn="ctr">
                        <a:lnSpc>
                          <a:spcPct val="140000"/>
                        </a:lnSpc>
                        <a:spcAft>
                          <a:spcPts val="0"/>
                        </a:spcAft>
                      </a:pPr>
                      <a:r>
                        <a:rPr lang="en-IN" sz="1800" dirty="0">
                          <a:effectLst/>
                        </a:rPr>
                        <a:t>Epoxy 3.7,</a:t>
                      </a:r>
                      <a:r>
                        <a:rPr lang="en-IN" sz="1200" dirty="0">
                          <a:effectLst/>
                        </a:rPr>
                        <a:t> </a:t>
                      </a:r>
                      <a:r>
                        <a:rPr lang="en-IN" sz="1800" dirty="0">
                          <a:effectLst/>
                        </a:rPr>
                        <a:t>151 N</a:t>
                      </a:r>
                    </a:p>
                    <a:p>
                      <a:pPr algn="ctr">
                        <a:lnSpc>
                          <a:spcPct val="140000"/>
                        </a:lnSpc>
                        <a:spcAft>
                          <a:spcPts val="0"/>
                        </a:spcAft>
                      </a:pP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nchor="b"/>
                </a:tc>
                <a:tc>
                  <a:txBody>
                    <a:bodyPr/>
                    <a:lstStyle/>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0.63</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tc>
                <a:tc>
                  <a:txBody>
                    <a:bodyPr/>
                    <a:lstStyle/>
                    <a:p>
                      <a:pPr algn="ctr">
                        <a:lnSpc>
                          <a:spcPct val="140000"/>
                        </a:lnSpc>
                        <a:spcAft>
                          <a:spcPts val="0"/>
                        </a:spcAft>
                      </a:pPr>
                      <a:r>
                        <a:rPr lang="en-IN" sz="1800">
                          <a:effectLst/>
                        </a:rPr>
                        <a:t>0.838</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nchor="b"/>
                </a:tc>
                <a:tc>
                  <a:txBody>
                    <a:bodyPr/>
                    <a:lstStyle/>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0.98</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tc>
                <a:tc>
                  <a:txBody>
                    <a:bodyPr/>
                    <a:lstStyle/>
                    <a:p>
                      <a:pPr algn="ctr">
                        <a:lnSpc>
                          <a:spcPct val="140000"/>
                        </a:lnSpc>
                        <a:spcAft>
                          <a:spcPts val="0"/>
                        </a:spcAft>
                      </a:pPr>
                      <a:r>
                        <a:rPr lang="en-IN" sz="1800">
                          <a:effectLst/>
                        </a:rPr>
                        <a:t>2.55</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nchor="b"/>
                </a:tc>
                <a:tc>
                  <a:txBody>
                    <a:bodyPr/>
                    <a:lstStyle/>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3.45</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tc>
                <a:tc>
                  <a:txBody>
                    <a:bodyPr/>
                    <a:lstStyle/>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3.98</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nchor="b"/>
                </a:tc>
                <a:tc>
                  <a:txBody>
                    <a:bodyPr/>
                    <a:lstStyle/>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4.55</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tc>
                <a:tc>
                  <a:txBody>
                    <a:bodyPr/>
                    <a:lstStyle/>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 </a:t>
                      </a:r>
                      <a:endParaRPr lang="en-IN" sz="1200">
                        <a:effectLst/>
                      </a:endParaRPr>
                    </a:p>
                    <a:p>
                      <a:pPr algn="ctr">
                        <a:lnSpc>
                          <a:spcPct val="140000"/>
                        </a:lnSpc>
                        <a:spcAft>
                          <a:spcPts val="0"/>
                        </a:spcAft>
                      </a:pPr>
                      <a:r>
                        <a:rPr lang="en-IN" sz="1800">
                          <a:effectLst/>
                        </a:rPr>
                        <a:t>3.67</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tc>
                <a:tc>
                  <a:txBody>
                    <a:bodyPr/>
                    <a:lstStyle/>
                    <a:p>
                      <a:pPr algn="ctr">
                        <a:lnSpc>
                          <a:spcPct val="140000"/>
                        </a:lnSpc>
                        <a:spcAft>
                          <a:spcPts val="0"/>
                        </a:spcAft>
                      </a:pPr>
                      <a:r>
                        <a:rPr lang="en-IN" sz="1800">
                          <a:effectLst/>
                        </a:rPr>
                        <a:t>4.98</a:t>
                      </a:r>
                      <a:endParaRPr lang="en-IN" sz="120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nchor="b"/>
                </a:tc>
                <a:tc>
                  <a:txBody>
                    <a:bodyPr/>
                    <a:lstStyle/>
                    <a:p>
                      <a:pPr algn="ctr">
                        <a:lnSpc>
                          <a:spcPct val="140000"/>
                        </a:lnSpc>
                        <a:spcAft>
                          <a:spcPts val="0"/>
                        </a:spcAft>
                      </a:pPr>
                      <a:r>
                        <a:rPr lang="en-IN" sz="1800" dirty="0">
                          <a:effectLst/>
                        </a:rPr>
                        <a:t> </a:t>
                      </a:r>
                      <a:endParaRPr lang="en-IN" sz="1200" dirty="0">
                        <a:effectLst/>
                      </a:endParaRPr>
                    </a:p>
                    <a:p>
                      <a:pPr algn="ctr">
                        <a:lnSpc>
                          <a:spcPct val="140000"/>
                        </a:lnSpc>
                        <a:spcAft>
                          <a:spcPts val="0"/>
                        </a:spcAft>
                      </a:pPr>
                      <a:r>
                        <a:rPr lang="en-IN" sz="1800" dirty="0">
                          <a:effectLst/>
                        </a:rPr>
                        <a:t> </a:t>
                      </a:r>
                      <a:endParaRPr lang="en-IN" sz="1200" dirty="0">
                        <a:effectLst/>
                      </a:endParaRPr>
                    </a:p>
                    <a:p>
                      <a:pPr algn="ctr">
                        <a:lnSpc>
                          <a:spcPct val="140000"/>
                        </a:lnSpc>
                        <a:spcAft>
                          <a:spcPts val="0"/>
                        </a:spcAft>
                      </a:pPr>
                      <a:r>
                        <a:rPr lang="en-IN" sz="1800" dirty="0">
                          <a:effectLst/>
                        </a:rPr>
                        <a:t>6.46</a:t>
                      </a:r>
                      <a:endParaRPr lang="en-IN" sz="1200" dirty="0">
                        <a:solidFill>
                          <a:srgbClr val="404040"/>
                        </a:solidFill>
                        <a:effectLst/>
                        <a:latin typeface="Arial" panose="020B0604020202020204" pitchFamily="34" charset="0"/>
                        <a:ea typeface="Arial" panose="020B0604020202020204" pitchFamily="34" charset="0"/>
                        <a:cs typeface="Arial" panose="020B0604020202020204" pitchFamily="34" charset="0"/>
                      </a:endParaRPr>
                    </a:p>
                  </a:txBody>
                  <a:tcPr marL="63039" marR="63039" marT="0" marB="0"/>
                </a:tc>
                <a:extLst>
                  <a:ext uri="{0D108BD9-81ED-4DB2-BD59-A6C34878D82A}">
                    <a16:rowId xmlns:a16="http://schemas.microsoft.com/office/drawing/2014/main" val="3629035821"/>
                  </a:ext>
                </a:extLst>
              </a:tr>
            </a:tbl>
          </a:graphicData>
        </a:graphic>
      </p:graphicFrame>
      <p:cxnSp>
        <p:nvCxnSpPr>
          <p:cNvPr id="6" name="Straight Connector 5">
            <a:extLst>
              <a:ext uri="{FF2B5EF4-FFF2-40B4-BE49-F238E27FC236}">
                <a16:creationId xmlns:a16="http://schemas.microsoft.com/office/drawing/2014/main" id="{599032AE-B0F7-420E-B1D4-73FBE02E8312}"/>
              </a:ext>
            </a:extLst>
          </p:cNvPr>
          <p:cNvCxnSpPr/>
          <p:nvPr/>
        </p:nvCxnSpPr>
        <p:spPr>
          <a:xfrm>
            <a:off x="1142315" y="2432481"/>
            <a:ext cx="532660" cy="58592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AF8764F-3E7D-410E-BF80-F668C7A6A84D}"/>
              </a:ext>
            </a:extLst>
          </p:cNvPr>
          <p:cNvCxnSpPr>
            <a:cxnSpLocks/>
          </p:cNvCxnSpPr>
          <p:nvPr/>
        </p:nvCxnSpPr>
        <p:spPr>
          <a:xfrm flipV="1">
            <a:off x="1142315" y="2420407"/>
            <a:ext cx="532660" cy="59800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D5ED227-9E22-4082-85DB-3CEABE678141}"/>
              </a:ext>
            </a:extLst>
          </p:cNvPr>
          <p:cNvCxnSpPr/>
          <p:nvPr/>
        </p:nvCxnSpPr>
        <p:spPr>
          <a:xfrm>
            <a:off x="781235" y="3808520"/>
            <a:ext cx="266330" cy="284086"/>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756F9FD-8ED1-437E-8F36-1A27F7425F8A}"/>
              </a:ext>
            </a:extLst>
          </p:cNvPr>
          <p:cNvCxnSpPr/>
          <p:nvPr/>
        </p:nvCxnSpPr>
        <p:spPr>
          <a:xfrm flipV="1">
            <a:off x="1047565" y="3293616"/>
            <a:ext cx="834501" cy="807867"/>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880339"/>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D3076-ABA4-4F22-A83D-5DA75A0D2361}"/>
              </a:ext>
            </a:extLst>
          </p:cNvPr>
          <p:cNvSpPr>
            <a:spLocks noGrp="1"/>
          </p:cNvSpPr>
          <p:nvPr>
            <p:ph type="title"/>
          </p:nvPr>
        </p:nvSpPr>
        <p:spPr>
          <a:xfrm>
            <a:off x="1739622" y="732934"/>
            <a:ext cx="8911687" cy="1280890"/>
          </a:xfrm>
        </p:spPr>
        <p:txBody>
          <a:bodyPr/>
          <a:lstStyle/>
          <a:p>
            <a:r>
              <a:rPr lang="en-US" dirty="0"/>
              <a:t>Hard Plastics ~ Thermoset Plastics</a:t>
            </a:r>
            <a:endParaRPr lang="en-IN" dirty="0"/>
          </a:p>
        </p:txBody>
      </p:sp>
      <p:sp>
        <p:nvSpPr>
          <p:cNvPr id="3" name="Content Placeholder 2">
            <a:extLst>
              <a:ext uri="{FF2B5EF4-FFF2-40B4-BE49-F238E27FC236}">
                <a16:creationId xmlns:a16="http://schemas.microsoft.com/office/drawing/2014/main" id="{E8DA2B76-1449-4C9A-BDE8-B3BB02F4D299}"/>
              </a:ext>
            </a:extLst>
          </p:cNvPr>
          <p:cNvSpPr>
            <a:spLocks noGrp="1"/>
          </p:cNvSpPr>
          <p:nvPr>
            <p:ph sz="half" idx="1"/>
          </p:nvPr>
        </p:nvSpPr>
        <p:spPr>
          <a:xfrm>
            <a:off x="1540690" y="1571157"/>
            <a:ext cx="6349545" cy="3004457"/>
          </a:xfrm>
        </p:spPr>
        <p:txBody>
          <a:bodyPr>
            <a:normAutofit/>
          </a:bodyPr>
          <a:lstStyle/>
          <a:p>
            <a:r>
              <a:rPr lang="en-US" sz="2000" dirty="0"/>
              <a:t> A </a:t>
            </a:r>
            <a:r>
              <a:rPr lang="en-US" sz="2000" b="1" dirty="0"/>
              <a:t>Thermosetting plastic</a:t>
            </a:r>
            <a:r>
              <a:rPr lang="en-US" sz="2000" dirty="0"/>
              <a:t> is a polymer that irreversibly becomes rigid when heated.</a:t>
            </a:r>
          </a:p>
          <a:p>
            <a:r>
              <a:rPr lang="en-US" sz="2000" dirty="0">
                <a:effectLst>
                  <a:outerShdw blurRad="38100" dist="38100" dir="2700000" algn="tl">
                    <a:srgbClr val="000000">
                      <a:alpha val="43137"/>
                    </a:srgbClr>
                  </a:outerShdw>
                </a:effectLst>
              </a:rPr>
              <a:t>Brittle</a:t>
            </a:r>
            <a:r>
              <a:rPr lang="en-US" sz="2000" dirty="0"/>
              <a:t>, which makes machining tough on it.</a:t>
            </a:r>
          </a:p>
          <a:p>
            <a:r>
              <a:rPr lang="en-US" sz="2000" dirty="0">
                <a:effectLst>
                  <a:outerShdw blurRad="38100" dist="38100" dir="2700000" algn="tl">
                    <a:srgbClr val="000000">
                      <a:alpha val="43137"/>
                    </a:srgbClr>
                  </a:outerShdw>
                </a:effectLst>
              </a:rPr>
              <a:t>Highly Resistive towards Heat and Electricity</a:t>
            </a:r>
            <a:endParaRPr lang="en-US" sz="2000" dirty="0"/>
          </a:p>
          <a:p>
            <a:pPr marL="0" indent="0">
              <a:buNone/>
            </a:pPr>
            <a:br>
              <a:rPr lang="en-US" sz="2000" u="sng" dirty="0"/>
            </a:br>
            <a:r>
              <a:rPr lang="en-US" sz="2000" u="sng" dirty="0"/>
              <a:t>Hence, well-suited to the production of permanent components and large, solid shapes.</a:t>
            </a:r>
          </a:p>
          <a:p>
            <a:pPr marL="0" indent="0">
              <a:buNone/>
            </a:pPr>
            <a:endParaRPr lang="en-US" sz="2000" dirty="0"/>
          </a:p>
          <a:p>
            <a:endParaRPr lang="en-IN" sz="2000" dirty="0"/>
          </a:p>
        </p:txBody>
      </p:sp>
      <p:sp>
        <p:nvSpPr>
          <p:cNvPr id="4" name="Content Placeholder 3">
            <a:extLst>
              <a:ext uri="{FF2B5EF4-FFF2-40B4-BE49-F238E27FC236}">
                <a16:creationId xmlns:a16="http://schemas.microsoft.com/office/drawing/2014/main" id="{EFA6914B-9A86-43E5-B671-23C97573EBAC}"/>
              </a:ext>
            </a:extLst>
          </p:cNvPr>
          <p:cNvSpPr>
            <a:spLocks noGrp="1"/>
          </p:cNvSpPr>
          <p:nvPr>
            <p:ph sz="half" idx="2"/>
          </p:nvPr>
        </p:nvSpPr>
        <p:spPr>
          <a:xfrm>
            <a:off x="8221265" y="2733773"/>
            <a:ext cx="4287913" cy="2110404"/>
          </a:xfrm>
        </p:spPr>
        <p:txBody>
          <a:bodyPr>
            <a:normAutofit/>
          </a:bodyPr>
          <a:lstStyle/>
          <a:p>
            <a:pPr marL="0" indent="0">
              <a:buNone/>
            </a:pPr>
            <a:r>
              <a:rPr lang="en-US" sz="2400" dirty="0"/>
              <a:t>Major Focus on:</a:t>
            </a:r>
          </a:p>
          <a:p>
            <a:r>
              <a:rPr lang="en-US" sz="2400" b="1" dirty="0"/>
              <a:t>BAKELITE</a:t>
            </a:r>
          </a:p>
          <a:p>
            <a:r>
              <a:rPr lang="en-US" sz="2400" b="1" dirty="0"/>
              <a:t>EPOXY Resin</a:t>
            </a:r>
          </a:p>
        </p:txBody>
      </p:sp>
      <p:pic>
        <p:nvPicPr>
          <p:cNvPr id="6" name="Picture 5">
            <a:extLst>
              <a:ext uri="{FF2B5EF4-FFF2-40B4-BE49-F238E27FC236}">
                <a16:creationId xmlns:a16="http://schemas.microsoft.com/office/drawing/2014/main" id="{BAAC6830-14CF-4711-BE45-EBDE6FE1245D}"/>
              </a:ext>
            </a:extLst>
          </p:cNvPr>
          <p:cNvPicPr>
            <a:picLocks noChangeAspect="1"/>
          </p:cNvPicPr>
          <p:nvPr/>
        </p:nvPicPr>
        <p:blipFill>
          <a:blip r:embed="rId2"/>
          <a:stretch>
            <a:fillRect/>
          </a:stretch>
        </p:blipFill>
        <p:spPr>
          <a:xfrm>
            <a:off x="6200254" y="4454432"/>
            <a:ext cx="6045583" cy="2403568"/>
          </a:xfrm>
          <a:prstGeom prst="rect">
            <a:avLst/>
          </a:prstGeom>
        </p:spPr>
      </p:pic>
      <p:pic>
        <p:nvPicPr>
          <p:cNvPr id="8" name="Picture 7">
            <a:extLst>
              <a:ext uri="{FF2B5EF4-FFF2-40B4-BE49-F238E27FC236}">
                <a16:creationId xmlns:a16="http://schemas.microsoft.com/office/drawing/2014/main" id="{21F6BFF5-CB39-432C-86B8-6C173A3C22C7}"/>
              </a:ext>
            </a:extLst>
          </p:cNvPr>
          <p:cNvPicPr>
            <a:picLocks noChangeAspect="1"/>
          </p:cNvPicPr>
          <p:nvPr/>
        </p:nvPicPr>
        <p:blipFill>
          <a:blip r:embed="rId3"/>
          <a:stretch>
            <a:fillRect/>
          </a:stretch>
        </p:blipFill>
        <p:spPr>
          <a:xfrm>
            <a:off x="9439598" y="0"/>
            <a:ext cx="2733773" cy="2733773"/>
          </a:xfrm>
          <a:prstGeom prst="rect">
            <a:avLst/>
          </a:prstGeom>
        </p:spPr>
      </p:pic>
      <p:pic>
        <p:nvPicPr>
          <p:cNvPr id="10" name="Picture 9">
            <a:extLst>
              <a:ext uri="{FF2B5EF4-FFF2-40B4-BE49-F238E27FC236}">
                <a16:creationId xmlns:a16="http://schemas.microsoft.com/office/drawing/2014/main" id="{C9F90231-9434-4ECD-85D1-78539747850C}"/>
              </a:ext>
            </a:extLst>
          </p:cNvPr>
          <p:cNvPicPr>
            <a:picLocks noChangeAspect="1"/>
          </p:cNvPicPr>
          <p:nvPr/>
        </p:nvPicPr>
        <p:blipFill>
          <a:blip r:embed="rId4"/>
          <a:stretch>
            <a:fillRect/>
          </a:stretch>
        </p:blipFill>
        <p:spPr>
          <a:xfrm>
            <a:off x="1826778" y="4392641"/>
            <a:ext cx="4087389" cy="2479753"/>
          </a:xfrm>
          <a:prstGeom prst="rect">
            <a:avLst/>
          </a:prstGeom>
        </p:spPr>
      </p:pic>
    </p:spTree>
    <p:extLst>
      <p:ext uri="{BB962C8B-B14F-4D97-AF65-F5344CB8AC3E}">
        <p14:creationId xmlns:p14="http://schemas.microsoft.com/office/powerpoint/2010/main" val="29296630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08F568-783A-457B-B985-3DB24053A558}"/>
              </a:ext>
            </a:extLst>
          </p:cNvPr>
          <p:cNvSpPr>
            <a:spLocks noGrp="1"/>
          </p:cNvSpPr>
          <p:nvPr>
            <p:ph idx="1"/>
          </p:nvPr>
        </p:nvSpPr>
        <p:spPr>
          <a:xfrm>
            <a:off x="2222486" y="1468567"/>
            <a:ext cx="9152029" cy="4982139"/>
          </a:xfrm>
        </p:spPr>
        <p:txBody>
          <a:bodyPr>
            <a:normAutofit/>
          </a:bodyPr>
          <a:lstStyle/>
          <a:p>
            <a:pPr lvl="0"/>
            <a:r>
              <a:rPr lang="en-US" sz="2400" dirty="0"/>
              <a:t>For a Load of 131 Newtons there were 3 Camouts/ 24 tests. But just by a difference of 10 N load, there was a great improvement in performance and No Camouts were observed.</a:t>
            </a:r>
            <a:endParaRPr lang="en-IN" sz="2400" dirty="0"/>
          </a:p>
          <a:p>
            <a:pPr lvl="0"/>
            <a:r>
              <a:rPr lang="en-US" sz="2400" dirty="0"/>
              <a:t>Although TF values are lowered on increasing Load but TD values are also decreased. And overall, it’s not a problem.</a:t>
            </a:r>
            <a:endParaRPr lang="en-IN" sz="2400" dirty="0"/>
          </a:p>
          <a:p>
            <a:pPr lvl="0"/>
            <a:r>
              <a:rPr lang="en-US" sz="2600" b="1" dirty="0">
                <a:solidFill>
                  <a:srgbClr val="00B0F0"/>
                </a:solidFill>
              </a:rPr>
              <a:t>Best optimum results are shown in 141 N Load,</a:t>
            </a:r>
            <a:r>
              <a:rPr lang="en-US" sz="2400" b="1" dirty="0">
                <a:solidFill>
                  <a:srgbClr val="00B0F0"/>
                </a:solidFill>
              </a:rPr>
              <a:t> </a:t>
            </a:r>
            <a:r>
              <a:rPr lang="en-US" sz="2400" dirty="0"/>
              <a:t>which is also an affordable load for manual fastening, because for 141 Newtons there is no risk of Camouts which are there in 131 N load.</a:t>
            </a:r>
            <a:endParaRPr lang="en-IN" sz="2400" dirty="0"/>
          </a:p>
          <a:p>
            <a:pPr lvl="0"/>
            <a:r>
              <a:rPr lang="en-US" sz="2400" dirty="0"/>
              <a:t>On further higher load (151 N) performance turns bad.</a:t>
            </a:r>
            <a:endParaRPr lang="en-IN" sz="2400" dirty="0"/>
          </a:p>
        </p:txBody>
      </p:sp>
      <p:sp>
        <p:nvSpPr>
          <p:cNvPr id="5" name="Title 1">
            <a:extLst>
              <a:ext uri="{FF2B5EF4-FFF2-40B4-BE49-F238E27FC236}">
                <a16:creationId xmlns:a16="http://schemas.microsoft.com/office/drawing/2014/main" id="{ABCA105E-A516-4776-AF25-1BE6C1CB0545}"/>
              </a:ext>
            </a:extLst>
          </p:cNvPr>
          <p:cNvSpPr>
            <a:spLocks noGrp="1"/>
          </p:cNvSpPr>
          <p:nvPr>
            <p:ph type="title"/>
          </p:nvPr>
        </p:nvSpPr>
        <p:spPr>
          <a:xfrm>
            <a:off x="2231913" y="790617"/>
            <a:ext cx="8915400" cy="1091953"/>
          </a:xfrm>
        </p:spPr>
        <p:txBody>
          <a:bodyPr>
            <a:normAutofit/>
          </a:bodyPr>
          <a:lstStyle/>
          <a:p>
            <a:r>
              <a:rPr lang="en-US" sz="2400" b="1" dirty="0"/>
              <a:t>Load: 151/141/131 Newtons | Drill Bit: 3.7 | Nos: 24 holes</a:t>
            </a:r>
            <a:endParaRPr lang="en-IN" sz="2400" dirty="0"/>
          </a:p>
        </p:txBody>
      </p:sp>
      <p:sp>
        <p:nvSpPr>
          <p:cNvPr id="4" name="TextBox 3">
            <a:extLst>
              <a:ext uri="{FF2B5EF4-FFF2-40B4-BE49-F238E27FC236}">
                <a16:creationId xmlns:a16="http://schemas.microsoft.com/office/drawing/2014/main" id="{77565EFB-7BEA-4379-A3A4-C76D579A32B9}"/>
              </a:ext>
            </a:extLst>
          </p:cNvPr>
          <p:cNvSpPr txBox="1"/>
          <p:nvPr/>
        </p:nvSpPr>
        <p:spPr>
          <a:xfrm>
            <a:off x="2235525" y="457435"/>
            <a:ext cx="3026004" cy="400110"/>
          </a:xfrm>
          <a:prstGeom prst="rect">
            <a:avLst/>
          </a:prstGeom>
          <a:noFill/>
        </p:spPr>
        <p:txBody>
          <a:bodyPr wrap="square" rtlCol="0">
            <a:spAutoFit/>
          </a:bodyPr>
          <a:lstStyle/>
          <a:p>
            <a:r>
              <a:rPr lang="en-US" sz="2000" u="sng" dirty="0">
                <a:effectLst>
                  <a:outerShdw blurRad="38100" dist="38100" dir="2700000" algn="tl">
                    <a:srgbClr val="000000">
                      <a:alpha val="43137"/>
                    </a:srgbClr>
                  </a:outerShdw>
                </a:effectLst>
              </a:rPr>
              <a:t>RESULTS</a:t>
            </a:r>
            <a:endParaRPr lang="en-IN" sz="2000"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781550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A6D43-A4C4-4C43-8A16-5613E962A19D}"/>
              </a:ext>
            </a:extLst>
          </p:cNvPr>
          <p:cNvSpPr>
            <a:spLocks noGrp="1"/>
          </p:cNvSpPr>
          <p:nvPr>
            <p:ph type="title"/>
          </p:nvPr>
        </p:nvSpPr>
        <p:spPr>
          <a:xfrm>
            <a:off x="1722640" y="1620555"/>
            <a:ext cx="8915399" cy="2512529"/>
          </a:xfrm>
        </p:spPr>
        <p:txBody>
          <a:bodyPr>
            <a:normAutofit fontScale="90000"/>
          </a:bodyPr>
          <a:lstStyle/>
          <a:p>
            <a:pPr marL="571500" indent="-571500">
              <a:buFont typeface="Wingdings" panose="05000000000000000000" pitchFamily="2" charset="2"/>
              <a:buChar char="ü"/>
            </a:pPr>
            <a:r>
              <a:rPr lang="en-US" dirty="0"/>
              <a:t>In Bakelite(Paper and Fabric) using </a:t>
            </a:r>
            <a:r>
              <a:rPr lang="en-US" b="1" dirty="0"/>
              <a:t>3.6mm</a:t>
            </a:r>
            <a:r>
              <a:rPr lang="en-US" dirty="0"/>
              <a:t> drill holes with </a:t>
            </a:r>
            <a:r>
              <a:rPr lang="en-US" b="1" dirty="0"/>
              <a:t>131 Newton </a:t>
            </a:r>
            <a:r>
              <a:rPr lang="en-US" dirty="0"/>
              <a:t>load is most reliable.</a:t>
            </a:r>
            <a:br>
              <a:rPr lang="en-IN" dirty="0"/>
            </a:br>
            <a:endParaRPr lang="en-IN" dirty="0"/>
          </a:p>
        </p:txBody>
      </p:sp>
      <p:sp>
        <p:nvSpPr>
          <p:cNvPr id="4" name="Title 1">
            <a:extLst>
              <a:ext uri="{FF2B5EF4-FFF2-40B4-BE49-F238E27FC236}">
                <a16:creationId xmlns:a16="http://schemas.microsoft.com/office/drawing/2014/main" id="{27B1DE1B-B922-4050-838A-DD33C91236EB}"/>
              </a:ext>
            </a:extLst>
          </p:cNvPr>
          <p:cNvSpPr txBox="1">
            <a:spLocks/>
          </p:cNvSpPr>
          <p:nvPr/>
        </p:nvSpPr>
        <p:spPr>
          <a:xfrm>
            <a:off x="3568431" y="4063279"/>
            <a:ext cx="8915399" cy="2512529"/>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4000" b="0" kern="1200" cap="none">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71500" indent="-571500">
              <a:buFont typeface="Wingdings" panose="05000000000000000000" pitchFamily="2" charset="2"/>
              <a:buChar char="ü"/>
            </a:pPr>
            <a:r>
              <a:rPr lang="en-US" dirty="0"/>
              <a:t>In epoxy using </a:t>
            </a:r>
            <a:r>
              <a:rPr lang="en-US" b="1" dirty="0"/>
              <a:t>3.7mm</a:t>
            </a:r>
            <a:r>
              <a:rPr lang="en-US" dirty="0"/>
              <a:t> drill holes with </a:t>
            </a:r>
            <a:r>
              <a:rPr lang="en-US" b="1" dirty="0"/>
              <a:t>141 Newton </a:t>
            </a:r>
            <a:r>
              <a:rPr lang="en-US" dirty="0"/>
              <a:t>load is most reliable.</a:t>
            </a:r>
            <a:br>
              <a:rPr lang="en-IN" dirty="0"/>
            </a:br>
            <a:endParaRPr lang="en-IN" dirty="0"/>
          </a:p>
        </p:txBody>
      </p:sp>
      <p:sp>
        <p:nvSpPr>
          <p:cNvPr id="5" name="TextBox 4">
            <a:extLst>
              <a:ext uri="{FF2B5EF4-FFF2-40B4-BE49-F238E27FC236}">
                <a16:creationId xmlns:a16="http://schemas.microsoft.com/office/drawing/2014/main" id="{FB0B4CFC-4E78-44DA-8AF6-CE3CB52A1E56}"/>
              </a:ext>
            </a:extLst>
          </p:cNvPr>
          <p:cNvSpPr txBox="1"/>
          <p:nvPr/>
        </p:nvSpPr>
        <p:spPr>
          <a:xfrm>
            <a:off x="1722640" y="564204"/>
            <a:ext cx="5554493" cy="584775"/>
          </a:xfrm>
          <a:prstGeom prst="rect">
            <a:avLst/>
          </a:prstGeom>
          <a:noFill/>
        </p:spPr>
        <p:txBody>
          <a:bodyPr wrap="square" rtlCol="0">
            <a:spAutoFit/>
          </a:bodyPr>
          <a:lstStyle/>
          <a:p>
            <a:r>
              <a:rPr lang="en-US" sz="3200" u="sng" dirty="0">
                <a:effectLst>
                  <a:outerShdw blurRad="38100" dist="38100" dir="2700000" algn="tl">
                    <a:srgbClr val="000000">
                      <a:alpha val="43137"/>
                    </a:srgbClr>
                  </a:outerShdw>
                </a:effectLst>
                <a:latin typeface="Bell MT" panose="02020503060305020303" pitchFamily="18" charset="0"/>
              </a:rPr>
              <a:t>Final Conclusions:</a:t>
            </a:r>
            <a:endParaRPr lang="en-IN" sz="3200" u="sng" dirty="0">
              <a:effectLst>
                <a:outerShdw blurRad="38100" dist="38100" dir="2700000" algn="tl">
                  <a:srgbClr val="000000">
                    <a:alpha val="43137"/>
                  </a:srgbClr>
                </a:outerShdw>
              </a:effectLst>
              <a:latin typeface="Bell MT" panose="02020503060305020303" pitchFamily="18" charset="0"/>
            </a:endParaRPr>
          </a:p>
        </p:txBody>
      </p:sp>
      <p:sp>
        <p:nvSpPr>
          <p:cNvPr id="6" name="Half Frame 5">
            <a:extLst>
              <a:ext uri="{FF2B5EF4-FFF2-40B4-BE49-F238E27FC236}">
                <a16:creationId xmlns:a16="http://schemas.microsoft.com/office/drawing/2014/main" id="{580546E9-479A-48BB-B78A-0AA0DF7FB5F1}"/>
              </a:ext>
            </a:extLst>
          </p:cNvPr>
          <p:cNvSpPr/>
          <p:nvPr/>
        </p:nvSpPr>
        <p:spPr>
          <a:xfrm rot="5400000">
            <a:off x="11094747" y="-465657"/>
            <a:ext cx="631596" cy="1562909"/>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3821772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725A1-3295-427A-93D1-F35351B66677}"/>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Conclusive Trends:</a:t>
            </a:r>
            <a:endParaRPr lang="en-IN" u="sng"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08B0D493-3D8F-499A-A857-BBA56ACE32DC}"/>
              </a:ext>
            </a:extLst>
          </p:cNvPr>
          <p:cNvSpPr>
            <a:spLocks noGrp="1"/>
          </p:cNvSpPr>
          <p:nvPr>
            <p:ph idx="1"/>
          </p:nvPr>
        </p:nvSpPr>
        <p:spPr>
          <a:xfrm>
            <a:off x="2592925" y="1686757"/>
            <a:ext cx="8113545" cy="4224465"/>
          </a:xfrm>
        </p:spPr>
        <p:txBody>
          <a:bodyPr>
            <a:normAutofit lnSpcReduction="10000"/>
          </a:bodyPr>
          <a:lstStyle/>
          <a:p>
            <a:pPr lvl="0" fontAlgn="base"/>
            <a:r>
              <a:rPr lang="en-US" sz="2800" dirty="0"/>
              <a:t>Driving Torque decreases with increase in hole diameter. </a:t>
            </a:r>
          </a:p>
          <a:p>
            <a:pPr fontAlgn="base"/>
            <a:r>
              <a:rPr lang="en-US" sz="2800" dirty="0"/>
              <a:t>CAM OUTS happening for </a:t>
            </a:r>
            <a:r>
              <a:rPr lang="en-US" sz="2800" b="1" dirty="0"/>
              <a:t>lesser Loads</a:t>
            </a:r>
            <a:r>
              <a:rPr lang="en-US" sz="2800" dirty="0"/>
              <a:t> and </a:t>
            </a:r>
            <a:r>
              <a:rPr lang="en-US" sz="2800" b="1" dirty="0"/>
              <a:t>smaller Diameter holes</a:t>
            </a:r>
            <a:r>
              <a:rPr lang="en-US" sz="2800" dirty="0"/>
              <a:t>.</a:t>
            </a:r>
            <a:br>
              <a:rPr lang="en-US" sz="2800" dirty="0"/>
            </a:br>
            <a:r>
              <a:rPr lang="en-US" sz="2800" dirty="0"/>
              <a:t>----------------------------------------------------------------</a:t>
            </a:r>
            <a:endParaRPr lang="en-IN" sz="2800" dirty="0"/>
          </a:p>
          <a:p>
            <a:pPr lvl="0" fontAlgn="base"/>
            <a:r>
              <a:rPr lang="en-US" sz="2800" dirty="0"/>
              <a:t>Failure Torque decreases with increase in hole diameter.</a:t>
            </a:r>
          </a:p>
          <a:p>
            <a:pPr lvl="0" fontAlgn="base"/>
            <a:r>
              <a:rPr lang="en-US" sz="2800" dirty="0"/>
              <a:t>Head Breaks happening at much </a:t>
            </a:r>
            <a:r>
              <a:rPr lang="en-US" sz="2800" b="1" dirty="0"/>
              <a:t>Higher Loads</a:t>
            </a:r>
            <a:r>
              <a:rPr lang="en-US" sz="2800" dirty="0"/>
              <a:t> and </a:t>
            </a:r>
            <a:r>
              <a:rPr lang="en-US" sz="2800" b="1" dirty="0"/>
              <a:t>smaller Diameter Holes</a:t>
            </a:r>
            <a:r>
              <a:rPr lang="en-US" sz="2800" dirty="0"/>
              <a:t>.</a:t>
            </a:r>
            <a:endParaRPr lang="en-IN" sz="2800" dirty="0"/>
          </a:p>
          <a:p>
            <a:endParaRPr lang="en-IN" sz="2800" dirty="0"/>
          </a:p>
        </p:txBody>
      </p:sp>
    </p:spTree>
    <p:extLst>
      <p:ext uri="{BB962C8B-B14F-4D97-AF65-F5344CB8AC3E}">
        <p14:creationId xmlns:p14="http://schemas.microsoft.com/office/powerpoint/2010/main" val="34750440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891B-DF2B-4377-A080-153B977024E9}"/>
              </a:ext>
            </a:extLst>
          </p:cNvPr>
          <p:cNvSpPr>
            <a:spLocks noGrp="1"/>
          </p:cNvSpPr>
          <p:nvPr>
            <p:ph type="title"/>
          </p:nvPr>
        </p:nvSpPr>
        <p:spPr>
          <a:xfrm>
            <a:off x="2621886" y="2206377"/>
            <a:ext cx="8915399" cy="1468800"/>
          </a:xfrm>
        </p:spPr>
        <p:txBody>
          <a:bodyPr>
            <a:normAutofit/>
          </a:bodyPr>
          <a:lstStyle/>
          <a:p>
            <a:r>
              <a:rPr lang="en-US" sz="4400" b="1" dirty="0">
                <a:effectLst>
                  <a:outerShdw blurRad="38100" dist="38100" dir="2700000" algn="tl">
                    <a:srgbClr val="000000">
                      <a:alpha val="43137"/>
                    </a:srgbClr>
                  </a:outerShdw>
                </a:effectLst>
              </a:rPr>
              <a:t>SAIMA’s Outreach in India</a:t>
            </a:r>
            <a:endParaRPr lang="en-IN" sz="4400" b="1" dirty="0">
              <a:effectLst>
                <a:outerShdw blurRad="38100" dist="38100" dir="2700000" algn="tl">
                  <a:srgbClr val="000000">
                    <a:alpha val="43137"/>
                  </a:srgbClr>
                </a:outerShdw>
              </a:effectLst>
            </a:endParaRPr>
          </a:p>
        </p:txBody>
      </p:sp>
      <p:sp>
        <p:nvSpPr>
          <p:cNvPr id="3" name="Half Frame 2">
            <a:extLst>
              <a:ext uri="{FF2B5EF4-FFF2-40B4-BE49-F238E27FC236}">
                <a16:creationId xmlns:a16="http://schemas.microsoft.com/office/drawing/2014/main" id="{379B965C-2430-4D76-9CBA-8F28D1FDEFFA}"/>
              </a:ext>
            </a:extLst>
          </p:cNvPr>
          <p:cNvSpPr/>
          <p:nvPr/>
        </p:nvSpPr>
        <p:spPr>
          <a:xfrm rot="5400000">
            <a:off x="11094747" y="-465657"/>
            <a:ext cx="631596" cy="1562909"/>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408719354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E598-5A45-4F7E-87D1-84C5D466FADD}"/>
              </a:ext>
            </a:extLst>
          </p:cNvPr>
          <p:cNvSpPr>
            <a:spLocks noGrp="1"/>
          </p:cNvSpPr>
          <p:nvPr>
            <p:ph type="title"/>
          </p:nvPr>
        </p:nvSpPr>
        <p:spPr>
          <a:xfrm>
            <a:off x="1731791" y="129127"/>
            <a:ext cx="6551075" cy="1280890"/>
          </a:xfrm>
        </p:spPr>
        <p:txBody>
          <a:bodyPr>
            <a:normAutofit/>
          </a:bodyPr>
          <a:lstStyle/>
          <a:p>
            <a:r>
              <a:rPr lang="en-US" dirty="0">
                <a:effectLst>
                  <a:outerShdw blurRad="38100" dist="38100" dir="2700000" algn="tl">
                    <a:srgbClr val="000000">
                      <a:alpha val="43137"/>
                    </a:srgbClr>
                  </a:outerShdw>
                </a:effectLst>
              </a:rPr>
              <a:t>Centre for Innovation</a:t>
            </a:r>
            <a:r>
              <a:rPr lang="en-US" dirty="0"/>
              <a:t>, </a:t>
            </a:r>
            <a:br>
              <a:rPr lang="en-US" dirty="0"/>
            </a:br>
            <a:r>
              <a:rPr lang="en-US" dirty="0"/>
              <a:t>IIT Madras, India</a:t>
            </a:r>
            <a:endParaRPr lang="en-IN" dirty="0"/>
          </a:p>
        </p:txBody>
      </p:sp>
      <p:pic>
        <p:nvPicPr>
          <p:cNvPr id="11" name="Picture 10">
            <a:extLst>
              <a:ext uri="{FF2B5EF4-FFF2-40B4-BE49-F238E27FC236}">
                <a16:creationId xmlns:a16="http://schemas.microsoft.com/office/drawing/2014/main" id="{3FD8C88A-F9A6-4E5C-9A29-47915C508BB2}"/>
              </a:ext>
            </a:extLst>
          </p:cNvPr>
          <p:cNvPicPr>
            <a:picLocks noChangeAspect="1"/>
          </p:cNvPicPr>
          <p:nvPr/>
        </p:nvPicPr>
        <p:blipFill>
          <a:blip r:embed="rId3"/>
          <a:stretch>
            <a:fillRect/>
          </a:stretch>
        </p:blipFill>
        <p:spPr>
          <a:xfrm>
            <a:off x="7718022" y="1684909"/>
            <a:ext cx="4180088" cy="2388622"/>
          </a:xfrm>
          <a:prstGeom prst="rect">
            <a:avLst/>
          </a:prstGeom>
        </p:spPr>
      </p:pic>
      <p:pic>
        <p:nvPicPr>
          <p:cNvPr id="13" name="Picture 12">
            <a:extLst>
              <a:ext uri="{FF2B5EF4-FFF2-40B4-BE49-F238E27FC236}">
                <a16:creationId xmlns:a16="http://schemas.microsoft.com/office/drawing/2014/main" id="{02326B5C-CEAA-4A08-A5F6-EB43ED4438B7}"/>
              </a:ext>
            </a:extLst>
          </p:cNvPr>
          <p:cNvPicPr>
            <a:picLocks noChangeAspect="1"/>
          </p:cNvPicPr>
          <p:nvPr/>
        </p:nvPicPr>
        <p:blipFill>
          <a:blip r:embed="rId4"/>
          <a:stretch>
            <a:fillRect/>
          </a:stretch>
        </p:blipFill>
        <p:spPr>
          <a:xfrm>
            <a:off x="7709142" y="4353496"/>
            <a:ext cx="4180088" cy="2388622"/>
          </a:xfrm>
          <a:prstGeom prst="rect">
            <a:avLst/>
          </a:prstGeom>
        </p:spPr>
      </p:pic>
      <p:pic>
        <p:nvPicPr>
          <p:cNvPr id="16" name="Content Placeholder 4">
            <a:extLst>
              <a:ext uri="{FF2B5EF4-FFF2-40B4-BE49-F238E27FC236}">
                <a16:creationId xmlns:a16="http://schemas.microsoft.com/office/drawing/2014/main" id="{7EACD2CE-2187-4ECC-9815-362FF454FBAC}"/>
              </a:ext>
            </a:extLst>
          </p:cNvPr>
          <p:cNvPicPr>
            <a:picLocks noChangeAspect="1"/>
          </p:cNvPicPr>
          <p:nvPr/>
        </p:nvPicPr>
        <p:blipFill>
          <a:blip r:embed="rId5"/>
          <a:stretch>
            <a:fillRect/>
          </a:stretch>
        </p:blipFill>
        <p:spPr>
          <a:xfrm>
            <a:off x="1447579" y="1320923"/>
            <a:ext cx="5876945" cy="3916433"/>
          </a:xfrm>
          <a:prstGeom prst="rect">
            <a:avLst/>
          </a:prstGeom>
        </p:spPr>
      </p:pic>
      <p:pic>
        <p:nvPicPr>
          <p:cNvPr id="19" name="Picture 18">
            <a:extLst>
              <a:ext uri="{FF2B5EF4-FFF2-40B4-BE49-F238E27FC236}">
                <a16:creationId xmlns:a16="http://schemas.microsoft.com/office/drawing/2014/main" id="{CCB03BA8-BB0E-49AA-AB93-6319B65E23E7}"/>
              </a:ext>
            </a:extLst>
          </p:cNvPr>
          <p:cNvPicPr>
            <a:picLocks noChangeAspect="1"/>
          </p:cNvPicPr>
          <p:nvPr/>
        </p:nvPicPr>
        <p:blipFill>
          <a:blip r:embed="rId6"/>
          <a:stretch>
            <a:fillRect/>
          </a:stretch>
        </p:blipFill>
        <p:spPr>
          <a:xfrm>
            <a:off x="8090886" y="0"/>
            <a:ext cx="3048566" cy="1889572"/>
          </a:xfrm>
          <a:prstGeom prst="rect">
            <a:avLst/>
          </a:prstGeom>
        </p:spPr>
      </p:pic>
      <p:sp>
        <p:nvSpPr>
          <p:cNvPr id="20" name="TextBox 19">
            <a:extLst>
              <a:ext uri="{FF2B5EF4-FFF2-40B4-BE49-F238E27FC236}">
                <a16:creationId xmlns:a16="http://schemas.microsoft.com/office/drawing/2014/main" id="{181D8EFC-F2D7-4BBF-B2D5-46A613866191}"/>
              </a:ext>
            </a:extLst>
          </p:cNvPr>
          <p:cNvSpPr txBox="1"/>
          <p:nvPr/>
        </p:nvSpPr>
        <p:spPr>
          <a:xfrm>
            <a:off x="1376039" y="5477522"/>
            <a:ext cx="6092960" cy="646331"/>
          </a:xfrm>
          <a:prstGeom prst="rect">
            <a:avLst/>
          </a:prstGeom>
          <a:noFill/>
        </p:spPr>
        <p:txBody>
          <a:bodyPr wrap="square" rtlCol="0">
            <a:spAutoFit/>
          </a:bodyPr>
          <a:lstStyle/>
          <a:p>
            <a:r>
              <a:rPr lang="en-US" dirty="0"/>
              <a:t>A Large student community in IIT Madras, working towards innovation.</a:t>
            </a:r>
            <a:endParaRPr lang="en-IN" dirty="0"/>
          </a:p>
        </p:txBody>
      </p:sp>
    </p:spTree>
    <p:extLst>
      <p:ext uri="{BB962C8B-B14F-4D97-AF65-F5344CB8AC3E}">
        <p14:creationId xmlns:p14="http://schemas.microsoft.com/office/powerpoint/2010/main" val="190535436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CC726-1934-4AC8-9E28-4FCD8C4770A5}"/>
              </a:ext>
            </a:extLst>
          </p:cNvPr>
          <p:cNvSpPr>
            <a:spLocks noGrp="1"/>
          </p:cNvSpPr>
          <p:nvPr>
            <p:ph type="title"/>
          </p:nvPr>
        </p:nvSpPr>
        <p:spPr>
          <a:xfrm>
            <a:off x="1662723" y="587716"/>
            <a:ext cx="4655219" cy="1280890"/>
          </a:xfrm>
        </p:spPr>
        <p:txBody>
          <a:bodyPr>
            <a:normAutofit/>
          </a:bodyPr>
          <a:lstStyle/>
          <a:p>
            <a:r>
              <a:rPr lang="en-US" sz="3200" dirty="0">
                <a:effectLst>
                  <a:outerShdw blurRad="38100" dist="38100" dir="2700000" algn="tl">
                    <a:srgbClr val="000000">
                      <a:alpha val="43137"/>
                    </a:srgbClr>
                  </a:outerShdw>
                </a:effectLst>
              </a:rPr>
              <a:t>Competition Teams</a:t>
            </a:r>
            <a:endParaRPr lang="en-IN" sz="3200"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DC2D1BC-4FAD-4E20-A519-992CAD62C8EB}"/>
              </a:ext>
            </a:extLst>
          </p:cNvPr>
          <p:cNvSpPr>
            <a:spLocks noGrp="1"/>
          </p:cNvSpPr>
          <p:nvPr>
            <p:ph idx="1"/>
          </p:nvPr>
        </p:nvSpPr>
        <p:spPr>
          <a:xfrm>
            <a:off x="5803225" y="83169"/>
            <a:ext cx="6388775" cy="1009094"/>
          </a:xfrm>
        </p:spPr>
        <p:txBody>
          <a:bodyPr/>
          <a:lstStyle/>
          <a:p>
            <a:r>
              <a:rPr lang="en-US" dirty="0"/>
              <a:t>RAFTAAR: Student formula race Car team</a:t>
            </a:r>
          </a:p>
          <a:p>
            <a:r>
              <a:rPr lang="en-US" dirty="0"/>
              <a:t>ANVESHAK: Conquest of building best Mars Rover</a:t>
            </a:r>
          </a:p>
          <a:p>
            <a:endParaRPr lang="en-IN" dirty="0"/>
          </a:p>
        </p:txBody>
      </p:sp>
      <p:pic>
        <p:nvPicPr>
          <p:cNvPr id="5" name="Picture 4">
            <a:extLst>
              <a:ext uri="{FF2B5EF4-FFF2-40B4-BE49-F238E27FC236}">
                <a16:creationId xmlns:a16="http://schemas.microsoft.com/office/drawing/2014/main" id="{633D7DFC-65D2-4E96-87AD-A483903DD27F}"/>
              </a:ext>
            </a:extLst>
          </p:cNvPr>
          <p:cNvPicPr>
            <a:picLocks noChangeAspect="1"/>
          </p:cNvPicPr>
          <p:nvPr/>
        </p:nvPicPr>
        <p:blipFill>
          <a:blip r:embed="rId3"/>
          <a:stretch>
            <a:fillRect/>
          </a:stretch>
        </p:blipFill>
        <p:spPr>
          <a:xfrm>
            <a:off x="749887" y="1377517"/>
            <a:ext cx="7339151" cy="4892767"/>
          </a:xfrm>
          <a:prstGeom prst="rect">
            <a:avLst/>
          </a:prstGeom>
        </p:spPr>
      </p:pic>
      <p:pic>
        <p:nvPicPr>
          <p:cNvPr id="7" name="Picture 6">
            <a:extLst>
              <a:ext uri="{FF2B5EF4-FFF2-40B4-BE49-F238E27FC236}">
                <a16:creationId xmlns:a16="http://schemas.microsoft.com/office/drawing/2014/main" id="{1DB4594F-A42E-47FB-B3CD-102A3361B312}"/>
              </a:ext>
            </a:extLst>
          </p:cNvPr>
          <p:cNvPicPr>
            <a:picLocks noChangeAspect="1"/>
          </p:cNvPicPr>
          <p:nvPr/>
        </p:nvPicPr>
        <p:blipFill rotWithShape="1">
          <a:blip r:embed="rId4"/>
          <a:srcRect l="10147" r="13447" b="4033"/>
          <a:stretch/>
        </p:blipFill>
        <p:spPr>
          <a:xfrm>
            <a:off x="8505004" y="940980"/>
            <a:ext cx="3220997" cy="3034204"/>
          </a:xfrm>
          <a:prstGeom prst="rect">
            <a:avLst/>
          </a:prstGeom>
        </p:spPr>
      </p:pic>
      <p:pic>
        <p:nvPicPr>
          <p:cNvPr id="9" name="Picture 8">
            <a:extLst>
              <a:ext uri="{FF2B5EF4-FFF2-40B4-BE49-F238E27FC236}">
                <a16:creationId xmlns:a16="http://schemas.microsoft.com/office/drawing/2014/main" id="{3B3E4A4B-61D7-4C15-8E63-D988862AEEB4}"/>
              </a:ext>
            </a:extLst>
          </p:cNvPr>
          <p:cNvPicPr>
            <a:picLocks noChangeAspect="1"/>
          </p:cNvPicPr>
          <p:nvPr/>
        </p:nvPicPr>
        <p:blipFill rotWithShape="1">
          <a:blip r:embed="rId5"/>
          <a:srcRect l="8089"/>
          <a:stretch/>
        </p:blipFill>
        <p:spPr>
          <a:xfrm>
            <a:off x="8505003" y="3975184"/>
            <a:ext cx="3225118" cy="3056813"/>
          </a:xfrm>
          <a:prstGeom prst="rect">
            <a:avLst/>
          </a:prstGeom>
        </p:spPr>
      </p:pic>
    </p:spTree>
    <p:extLst>
      <p:ext uri="{BB962C8B-B14F-4D97-AF65-F5344CB8AC3E}">
        <p14:creationId xmlns:p14="http://schemas.microsoft.com/office/powerpoint/2010/main" val="265511730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6482-523A-44F3-9007-2CDEFCA912B2}"/>
              </a:ext>
            </a:extLst>
          </p:cNvPr>
          <p:cNvSpPr>
            <a:spLocks noGrp="1"/>
          </p:cNvSpPr>
          <p:nvPr>
            <p:ph type="title"/>
          </p:nvPr>
        </p:nvSpPr>
        <p:spPr>
          <a:xfrm>
            <a:off x="2033632" y="269003"/>
            <a:ext cx="8911687" cy="1280890"/>
          </a:xfrm>
        </p:spPr>
        <p:txBody>
          <a:bodyPr/>
          <a:lstStyle/>
          <a:p>
            <a:r>
              <a:rPr lang="en-US" dirty="0">
                <a:effectLst>
                  <a:outerShdw blurRad="38100" dist="38100" dir="2700000" algn="tl">
                    <a:srgbClr val="000000">
                      <a:alpha val="43137"/>
                    </a:srgbClr>
                  </a:outerShdw>
                </a:effectLst>
              </a:rPr>
              <a:t>RAFTAAR</a:t>
            </a:r>
            <a:r>
              <a:rPr lang="en-US" dirty="0"/>
              <a:t>, Student formula team</a:t>
            </a:r>
            <a:endParaRPr lang="en-IN" dirty="0"/>
          </a:p>
        </p:txBody>
      </p:sp>
      <p:pic>
        <p:nvPicPr>
          <p:cNvPr id="5" name="Content Placeholder 4">
            <a:extLst>
              <a:ext uri="{FF2B5EF4-FFF2-40B4-BE49-F238E27FC236}">
                <a16:creationId xmlns:a16="http://schemas.microsoft.com/office/drawing/2014/main" id="{074C6102-F4E7-4C3F-8945-A2EA62868655}"/>
              </a:ext>
            </a:extLst>
          </p:cNvPr>
          <p:cNvPicPr>
            <a:picLocks noGrp="1" noChangeAspect="1"/>
          </p:cNvPicPr>
          <p:nvPr>
            <p:ph idx="1"/>
          </p:nvPr>
        </p:nvPicPr>
        <p:blipFill>
          <a:blip r:embed="rId3"/>
          <a:stretch>
            <a:fillRect/>
          </a:stretch>
        </p:blipFill>
        <p:spPr>
          <a:xfrm>
            <a:off x="2526184" y="4167666"/>
            <a:ext cx="4630520" cy="2590501"/>
          </a:xfrm>
        </p:spPr>
      </p:pic>
      <p:pic>
        <p:nvPicPr>
          <p:cNvPr id="7" name="Picture 6">
            <a:extLst>
              <a:ext uri="{FF2B5EF4-FFF2-40B4-BE49-F238E27FC236}">
                <a16:creationId xmlns:a16="http://schemas.microsoft.com/office/drawing/2014/main" id="{023BA2ED-9D56-40FB-9FA2-CFBAD3C6F73C}"/>
              </a:ext>
            </a:extLst>
          </p:cNvPr>
          <p:cNvPicPr>
            <a:picLocks noChangeAspect="1"/>
          </p:cNvPicPr>
          <p:nvPr/>
        </p:nvPicPr>
        <p:blipFill rotWithShape="1">
          <a:blip r:embed="rId4"/>
          <a:srcRect l="16975" r="7936"/>
          <a:stretch/>
        </p:blipFill>
        <p:spPr>
          <a:xfrm flipH="1">
            <a:off x="7156704" y="4182028"/>
            <a:ext cx="2901600" cy="2576140"/>
          </a:xfrm>
          <a:prstGeom prst="rect">
            <a:avLst/>
          </a:prstGeom>
        </p:spPr>
      </p:pic>
      <p:pic>
        <p:nvPicPr>
          <p:cNvPr id="9" name="Picture 8">
            <a:extLst>
              <a:ext uri="{FF2B5EF4-FFF2-40B4-BE49-F238E27FC236}">
                <a16:creationId xmlns:a16="http://schemas.microsoft.com/office/drawing/2014/main" id="{26E36A91-014A-4E7B-A41A-30B7FE86BFBF}"/>
              </a:ext>
            </a:extLst>
          </p:cNvPr>
          <p:cNvPicPr>
            <a:picLocks noChangeAspect="1"/>
          </p:cNvPicPr>
          <p:nvPr/>
        </p:nvPicPr>
        <p:blipFill rotWithShape="1">
          <a:blip r:embed="rId5"/>
          <a:srcRect l="6166" r="8084" b="4584"/>
          <a:stretch/>
        </p:blipFill>
        <p:spPr>
          <a:xfrm>
            <a:off x="1685593" y="810155"/>
            <a:ext cx="5364198" cy="3357510"/>
          </a:xfrm>
          <a:prstGeom prst="rect">
            <a:avLst/>
          </a:prstGeom>
        </p:spPr>
      </p:pic>
      <p:pic>
        <p:nvPicPr>
          <p:cNvPr id="11" name="Picture 10">
            <a:extLst>
              <a:ext uri="{FF2B5EF4-FFF2-40B4-BE49-F238E27FC236}">
                <a16:creationId xmlns:a16="http://schemas.microsoft.com/office/drawing/2014/main" id="{5916A629-CFF0-413F-9EA1-3A849895E2B4}"/>
              </a:ext>
            </a:extLst>
          </p:cNvPr>
          <p:cNvPicPr>
            <a:picLocks noChangeAspect="1"/>
          </p:cNvPicPr>
          <p:nvPr/>
        </p:nvPicPr>
        <p:blipFill rotWithShape="1">
          <a:blip r:embed="rId6"/>
          <a:srcRect l="3905" r="7021" b="1708"/>
          <a:stretch/>
        </p:blipFill>
        <p:spPr>
          <a:xfrm>
            <a:off x="6953104" y="802974"/>
            <a:ext cx="5409148" cy="3357511"/>
          </a:xfrm>
          <a:prstGeom prst="rect">
            <a:avLst/>
          </a:prstGeom>
        </p:spPr>
      </p:pic>
    </p:spTree>
    <p:extLst>
      <p:ext uri="{BB962C8B-B14F-4D97-AF65-F5344CB8AC3E}">
        <p14:creationId xmlns:p14="http://schemas.microsoft.com/office/powerpoint/2010/main" val="381236360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6482-523A-44F3-9007-2CDEFCA912B2}"/>
              </a:ext>
            </a:extLst>
          </p:cNvPr>
          <p:cNvSpPr>
            <a:spLocks noGrp="1"/>
          </p:cNvSpPr>
          <p:nvPr>
            <p:ph type="title"/>
          </p:nvPr>
        </p:nvSpPr>
        <p:spPr>
          <a:xfrm>
            <a:off x="1705158" y="241630"/>
            <a:ext cx="8911687" cy="1280890"/>
          </a:xfrm>
        </p:spPr>
        <p:txBody>
          <a:bodyPr/>
          <a:lstStyle/>
          <a:p>
            <a:r>
              <a:rPr lang="en-US" dirty="0">
                <a:effectLst>
                  <a:outerShdw blurRad="38100" dist="38100" dir="2700000" algn="tl">
                    <a:srgbClr val="000000">
                      <a:alpha val="43137"/>
                    </a:srgbClr>
                  </a:outerShdw>
                </a:effectLst>
              </a:rPr>
              <a:t>ANVESHAK, manipulator robot team</a:t>
            </a:r>
            <a:endParaRPr lang="en-IN" dirty="0"/>
          </a:p>
        </p:txBody>
      </p:sp>
      <p:pic>
        <p:nvPicPr>
          <p:cNvPr id="8" name="Picture 7">
            <a:extLst>
              <a:ext uri="{FF2B5EF4-FFF2-40B4-BE49-F238E27FC236}">
                <a16:creationId xmlns:a16="http://schemas.microsoft.com/office/drawing/2014/main" id="{3EA4FF87-E994-41F4-83F2-B207C58DC1E0}"/>
              </a:ext>
            </a:extLst>
          </p:cNvPr>
          <p:cNvPicPr>
            <a:picLocks noChangeAspect="1"/>
          </p:cNvPicPr>
          <p:nvPr/>
        </p:nvPicPr>
        <p:blipFill>
          <a:blip r:embed="rId3"/>
          <a:stretch>
            <a:fillRect/>
          </a:stretch>
        </p:blipFill>
        <p:spPr>
          <a:xfrm>
            <a:off x="7040131" y="1242872"/>
            <a:ext cx="4945591" cy="2991777"/>
          </a:xfrm>
          <a:prstGeom prst="rect">
            <a:avLst/>
          </a:prstGeom>
        </p:spPr>
      </p:pic>
      <p:pic>
        <p:nvPicPr>
          <p:cNvPr id="12" name="Picture 11">
            <a:extLst>
              <a:ext uri="{FF2B5EF4-FFF2-40B4-BE49-F238E27FC236}">
                <a16:creationId xmlns:a16="http://schemas.microsoft.com/office/drawing/2014/main" id="{A1E55A1E-EB0E-4D10-B9C6-2CA02CC730B1}"/>
              </a:ext>
            </a:extLst>
          </p:cNvPr>
          <p:cNvPicPr>
            <a:picLocks noChangeAspect="1"/>
          </p:cNvPicPr>
          <p:nvPr/>
        </p:nvPicPr>
        <p:blipFill>
          <a:blip r:embed="rId4"/>
          <a:stretch>
            <a:fillRect/>
          </a:stretch>
        </p:blipFill>
        <p:spPr>
          <a:xfrm>
            <a:off x="774102" y="1242872"/>
            <a:ext cx="6138912" cy="4092608"/>
          </a:xfrm>
          <a:prstGeom prst="rect">
            <a:avLst/>
          </a:prstGeom>
        </p:spPr>
      </p:pic>
      <p:pic>
        <p:nvPicPr>
          <p:cNvPr id="14" name="Picture 13">
            <a:extLst>
              <a:ext uri="{FF2B5EF4-FFF2-40B4-BE49-F238E27FC236}">
                <a16:creationId xmlns:a16="http://schemas.microsoft.com/office/drawing/2014/main" id="{AB0F5CCE-9AFD-434C-82C2-8580BC5F51D3}"/>
              </a:ext>
            </a:extLst>
          </p:cNvPr>
          <p:cNvPicPr>
            <a:picLocks noChangeAspect="1"/>
          </p:cNvPicPr>
          <p:nvPr/>
        </p:nvPicPr>
        <p:blipFill>
          <a:blip r:embed="rId5"/>
          <a:stretch>
            <a:fillRect/>
          </a:stretch>
        </p:blipFill>
        <p:spPr>
          <a:xfrm>
            <a:off x="7040131" y="4301970"/>
            <a:ext cx="4945591" cy="2472796"/>
          </a:xfrm>
          <a:prstGeom prst="rect">
            <a:avLst/>
          </a:prstGeom>
        </p:spPr>
      </p:pic>
      <p:sp>
        <p:nvSpPr>
          <p:cNvPr id="15" name="TextBox 14">
            <a:extLst>
              <a:ext uri="{FF2B5EF4-FFF2-40B4-BE49-F238E27FC236}">
                <a16:creationId xmlns:a16="http://schemas.microsoft.com/office/drawing/2014/main" id="{5DF8D646-FAFE-47FC-B2E3-DF8B94CEDFDC}"/>
              </a:ext>
            </a:extLst>
          </p:cNvPr>
          <p:cNvSpPr txBox="1"/>
          <p:nvPr/>
        </p:nvSpPr>
        <p:spPr>
          <a:xfrm>
            <a:off x="1772843" y="5610691"/>
            <a:ext cx="5140171" cy="646331"/>
          </a:xfrm>
          <a:prstGeom prst="rect">
            <a:avLst/>
          </a:prstGeom>
          <a:noFill/>
        </p:spPr>
        <p:txBody>
          <a:bodyPr wrap="square" rtlCol="0">
            <a:spAutoFit/>
          </a:bodyPr>
          <a:lstStyle/>
          <a:p>
            <a:r>
              <a:rPr lang="en-US" dirty="0"/>
              <a:t>Competing in International Mars Rover Competitions</a:t>
            </a:r>
            <a:endParaRPr lang="en-IN" dirty="0"/>
          </a:p>
        </p:txBody>
      </p:sp>
    </p:spTree>
    <p:extLst>
      <p:ext uri="{BB962C8B-B14F-4D97-AF65-F5344CB8AC3E}">
        <p14:creationId xmlns:p14="http://schemas.microsoft.com/office/powerpoint/2010/main" val="135826582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EC72A-8B82-4A01-8101-66AD98E4ABA6}"/>
              </a:ext>
            </a:extLst>
          </p:cNvPr>
          <p:cNvSpPr>
            <a:spLocks noGrp="1"/>
          </p:cNvSpPr>
          <p:nvPr>
            <p:ph type="title"/>
          </p:nvPr>
        </p:nvSpPr>
        <p:spPr/>
        <p:txBody>
          <a:bodyPr/>
          <a:lstStyle/>
          <a:p>
            <a:r>
              <a:rPr lang="en-US" dirty="0" err="1"/>
              <a:t>Aarigato</a:t>
            </a:r>
            <a:r>
              <a:rPr lang="en-US" dirty="0"/>
              <a:t> </a:t>
            </a:r>
            <a:r>
              <a:rPr lang="en-US" dirty="0" err="1"/>
              <a:t>Gozaimasta</a:t>
            </a:r>
            <a:br>
              <a:rPr lang="ja-JP" altLang="en-US" dirty="0"/>
            </a:br>
            <a:r>
              <a:rPr lang="ja-JP" altLang="en-US" dirty="0"/>
              <a:t>ありがとうございました</a:t>
            </a:r>
            <a:endParaRPr lang="en-IN" dirty="0"/>
          </a:p>
        </p:txBody>
      </p:sp>
      <p:sp>
        <p:nvSpPr>
          <p:cNvPr id="3" name="Text Placeholder 2">
            <a:extLst>
              <a:ext uri="{FF2B5EF4-FFF2-40B4-BE49-F238E27FC236}">
                <a16:creationId xmlns:a16="http://schemas.microsoft.com/office/drawing/2014/main" id="{9718AC83-C5C7-4580-9810-4E32B5EC7EFB}"/>
              </a:ext>
            </a:extLst>
          </p:cNvPr>
          <p:cNvSpPr>
            <a:spLocks noGrp="1"/>
          </p:cNvSpPr>
          <p:nvPr>
            <p:ph type="body" sz="half" idx="2"/>
          </p:nvPr>
        </p:nvSpPr>
        <p:spPr/>
        <p:txBody>
          <a:bodyPr/>
          <a:lstStyle/>
          <a:p>
            <a:r>
              <a:rPr lang="en-US" dirty="0"/>
              <a:t>Thankyou!</a:t>
            </a:r>
            <a:endParaRPr lang="en-IN" dirty="0"/>
          </a:p>
        </p:txBody>
      </p:sp>
      <p:sp>
        <p:nvSpPr>
          <p:cNvPr id="4" name="Half Frame 3">
            <a:extLst>
              <a:ext uri="{FF2B5EF4-FFF2-40B4-BE49-F238E27FC236}">
                <a16:creationId xmlns:a16="http://schemas.microsoft.com/office/drawing/2014/main" id="{C2B81640-9ADE-4B0F-BCCE-3914F03360A3}"/>
              </a:ext>
            </a:extLst>
          </p:cNvPr>
          <p:cNvSpPr/>
          <p:nvPr/>
        </p:nvSpPr>
        <p:spPr>
          <a:xfrm rot="5400000">
            <a:off x="11094747" y="-465657"/>
            <a:ext cx="631596" cy="1562909"/>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96403885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9C050-B59B-4A04-9468-8F1A17099348}"/>
              </a:ext>
            </a:extLst>
          </p:cNvPr>
          <p:cNvSpPr>
            <a:spLocks noGrp="1"/>
          </p:cNvSpPr>
          <p:nvPr>
            <p:ph type="title"/>
          </p:nvPr>
        </p:nvSpPr>
        <p:spPr>
          <a:xfrm>
            <a:off x="1640156" y="610920"/>
            <a:ext cx="8911687" cy="1280890"/>
          </a:xfrm>
        </p:spPr>
        <p:txBody>
          <a:bodyPr>
            <a:normAutofit/>
          </a:bodyPr>
          <a:lstStyle/>
          <a:p>
            <a:r>
              <a:rPr lang="en-US" sz="4000" dirty="0"/>
              <a:t>Bakelite- Market Research</a:t>
            </a:r>
            <a:endParaRPr lang="en-IN" sz="4000" dirty="0"/>
          </a:p>
        </p:txBody>
      </p:sp>
      <p:sp>
        <p:nvSpPr>
          <p:cNvPr id="3" name="Content Placeholder 2">
            <a:extLst>
              <a:ext uri="{FF2B5EF4-FFF2-40B4-BE49-F238E27FC236}">
                <a16:creationId xmlns:a16="http://schemas.microsoft.com/office/drawing/2014/main" id="{6DB52220-C3A3-4458-B613-4280F9BB6D8E}"/>
              </a:ext>
            </a:extLst>
          </p:cNvPr>
          <p:cNvSpPr>
            <a:spLocks noGrp="1"/>
          </p:cNvSpPr>
          <p:nvPr>
            <p:ph sz="half" idx="1"/>
          </p:nvPr>
        </p:nvSpPr>
        <p:spPr>
          <a:xfrm>
            <a:off x="2971988" y="1520783"/>
            <a:ext cx="5213988" cy="3520524"/>
          </a:xfrm>
        </p:spPr>
        <p:txBody>
          <a:bodyPr>
            <a:normAutofit/>
          </a:bodyPr>
          <a:lstStyle/>
          <a:p>
            <a:pPr marL="0" indent="0">
              <a:buNone/>
            </a:pPr>
            <a:r>
              <a:rPr lang="en-US" sz="2000" dirty="0">
                <a:latin typeface="Adobe Caslon Pro" panose="0205050205050A020403" pitchFamily="18" charset="0"/>
              </a:rPr>
              <a:t>BAKLITE transformed the lives of people as it was discovered:</a:t>
            </a:r>
          </a:p>
          <a:p>
            <a:r>
              <a:rPr lang="en-IN" sz="2000" dirty="0">
                <a:latin typeface="Adobe Caslon Pro" panose="0205050205050A020403" pitchFamily="18" charset="0"/>
              </a:rPr>
              <a:t>Replaced </a:t>
            </a:r>
            <a:r>
              <a:rPr lang="en-US" sz="2000" dirty="0">
                <a:latin typeface="Adobe Caslon Pro" panose="0205050205050A020403" pitchFamily="18" charset="0"/>
              </a:rPr>
              <a:t>skins, bone, ivory, wood, metals, plant fibers, and animal hair.</a:t>
            </a:r>
          </a:p>
          <a:p>
            <a:r>
              <a:rPr lang="en-US" sz="2000" dirty="0">
                <a:latin typeface="Adobe Caslon Pro" panose="0205050205050A020403" pitchFamily="18" charset="0"/>
              </a:rPr>
              <a:t>It is Heat and Chemical resistant, so used extensive in Industries as insulator and resistors. </a:t>
            </a:r>
          </a:p>
          <a:p>
            <a:r>
              <a:rPr lang="en-US" sz="2000" dirty="0">
                <a:latin typeface="Adobe Caslon Pro" panose="0205050205050A020403" pitchFamily="18" charset="0"/>
              </a:rPr>
              <a:t>Jewelry, clocks, radios, telephones, kitchenware, tableware, playing tools.</a:t>
            </a:r>
          </a:p>
        </p:txBody>
      </p:sp>
      <p:pic>
        <p:nvPicPr>
          <p:cNvPr id="8" name="Picture 7">
            <a:extLst>
              <a:ext uri="{FF2B5EF4-FFF2-40B4-BE49-F238E27FC236}">
                <a16:creationId xmlns:a16="http://schemas.microsoft.com/office/drawing/2014/main" id="{535FD65D-61EB-4B19-918B-8C705A0EA1CF}"/>
              </a:ext>
            </a:extLst>
          </p:cNvPr>
          <p:cNvPicPr>
            <a:picLocks noChangeAspect="1"/>
          </p:cNvPicPr>
          <p:nvPr/>
        </p:nvPicPr>
        <p:blipFill>
          <a:blip r:embed="rId3"/>
          <a:stretch>
            <a:fillRect/>
          </a:stretch>
        </p:blipFill>
        <p:spPr>
          <a:xfrm>
            <a:off x="179568" y="4910109"/>
            <a:ext cx="2468496" cy="2002225"/>
          </a:xfrm>
          <a:prstGeom prst="rect">
            <a:avLst/>
          </a:prstGeom>
        </p:spPr>
      </p:pic>
      <p:pic>
        <p:nvPicPr>
          <p:cNvPr id="10" name="Picture 9">
            <a:extLst>
              <a:ext uri="{FF2B5EF4-FFF2-40B4-BE49-F238E27FC236}">
                <a16:creationId xmlns:a16="http://schemas.microsoft.com/office/drawing/2014/main" id="{FF1D5DC1-8B74-4C49-B40C-670F2F33668D}"/>
              </a:ext>
            </a:extLst>
          </p:cNvPr>
          <p:cNvPicPr>
            <a:picLocks noChangeAspect="1"/>
          </p:cNvPicPr>
          <p:nvPr/>
        </p:nvPicPr>
        <p:blipFill rotWithShape="1">
          <a:blip r:embed="rId4"/>
          <a:srcRect b="8756"/>
          <a:stretch/>
        </p:blipFill>
        <p:spPr>
          <a:xfrm>
            <a:off x="4801204" y="4855776"/>
            <a:ext cx="4080095" cy="2270947"/>
          </a:xfrm>
          <a:prstGeom prst="rect">
            <a:avLst/>
          </a:prstGeom>
        </p:spPr>
      </p:pic>
      <p:pic>
        <p:nvPicPr>
          <p:cNvPr id="12" name="Picture 11">
            <a:extLst>
              <a:ext uri="{FF2B5EF4-FFF2-40B4-BE49-F238E27FC236}">
                <a16:creationId xmlns:a16="http://schemas.microsoft.com/office/drawing/2014/main" id="{2A327F08-358E-4F07-9119-412D0FFB4AF9}"/>
              </a:ext>
            </a:extLst>
          </p:cNvPr>
          <p:cNvPicPr>
            <a:picLocks noChangeAspect="1"/>
          </p:cNvPicPr>
          <p:nvPr/>
        </p:nvPicPr>
        <p:blipFill>
          <a:blip r:embed="rId5"/>
          <a:stretch>
            <a:fillRect/>
          </a:stretch>
        </p:blipFill>
        <p:spPr>
          <a:xfrm>
            <a:off x="184461" y="3058737"/>
            <a:ext cx="2468496" cy="1851372"/>
          </a:xfrm>
          <a:prstGeom prst="rect">
            <a:avLst/>
          </a:prstGeom>
        </p:spPr>
      </p:pic>
      <p:pic>
        <p:nvPicPr>
          <p:cNvPr id="14" name="Picture 13">
            <a:extLst>
              <a:ext uri="{FF2B5EF4-FFF2-40B4-BE49-F238E27FC236}">
                <a16:creationId xmlns:a16="http://schemas.microsoft.com/office/drawing/2014/main" id="{8CF3A899-AC42-4851-85EA-BF7E95BAC7C8}"/>
              </a:ext>
            </a:extLst>
          </p:cNvPr>
          <p:cNvPicPr>
            <a:picLocks noChangeAspect="1"/>
          </p:cNvPicPr>
          <p:nvPr/>
        </p:nvPicPr>
        <p:blipFill>
          <a:blip r:embed="rId6"/>
          <a:stretch>
            <a:fillRect/>
          </a:stretch>
        </p:blipFill>
        <p:spPr>
          <a:xfrm>
            <a:off x="8350898" y="4277930"/>
            <a:ext cx="3909195" cy="2580069"/>
          </a:xfrm>
          <a:prstGeom prst="rect">
            <a:avLst/>
          </a:prstGeom>
        </p:spPr>
      </p:pic>
      <p:pic>
        <p:nvPicPr>
          <p:cNvPr id="16" name="Picture 15">
            <a:extLst>
              <a:ext uri="{FF2B5EF4-FFF2-40B4-BE49-F238E27FC236}">
                <a16:creationId xmlns:a16="http://schemas.microsoft.com/office/drawing/2014/main" id="{D6ABAE45-CF8A-4569-9907-0FED547D1685}"/>
              </a:ext>
            </a:extLst>
          </p:cNvPr>
          <p:cNvPicPr>
            <a:picLocks noChangeAspect="1"/>
          </p:cNvPicPr>
          <p:nvPr/>
        </p:nvPicPr>
        <p:blipFill rotWithShape="1">
          <a:blip r:embed="rId7"/>
          <a:srcRect l="10170" t="10574" r="8911" b="11980"/>
          <a:stretch/>
        </p:blipFill>
        <p:spPr>
          <a:xfrm>
            <a:off x="179568" y="1288901"/>
            <a:ext cx="2468496" cy="1771905"/>
          </a:xfrm>
          <a:prstGeom prst="rect">
            <a:avLst/>
          </a:prstGeom>
        </p:spPr>
      </p:pic>
      <p:pic>
        <p:nvPicPr>
          <p:cNvPr id="18" name="Picture 17">
            <a:extLst>
              <a:ext uri="{FF2B5EF4-FFF2-40B4-BE49-F238E27FC236}">
                <a16:creationId xmlns:a16="http://schemas.microsoft.com/office/drawing/2014/main" id="{1FDA9CFE-BE33-47EA-8F63-AEBD3A75FDC4}"/>
              </a:ext>
            </a:extLst>
          </p:cNvPr>
          <p:cNvPicPr>
            <a:picLocks noChangeAspect="1"/>
          </p:cNvPicPr>
          <p:nvPr/>
        </p:nvPicPr>
        <p:blipFill>
          <a:blip r:embed="rId8"/>
          <a:stretch>
            <a:fillRect/>
          </a:stretch>
        </p:blipFill>
        <p:spPr>
          <a:xfrm>
            <a:off x="2648064" y="4985182"/>
            <a:ext cx="2102993" cy="2141541"/>
          </a:xfrm>
          <a:prstGeom prst="rect">
            <a:avLst/>
          </a:prstGeom>
        </p:spPr>
      </p:pic>
      <p:pic>
        <p:nvPicPr>
          <p:cNvPr id="20" name="Picture 19">
            <a:extLst>
              <a:ext uri="{FF2B5EF4-FFF2-40B4-BE49-F238E27FC236}">
                <a16:creationId xmlns:a16="http://schemas.microsoft.com/office/drawing/2014/main" id="{20B86AF0-8D7B-4FC4-ABE3-39DCFEC98109}"/>
              </a:ext>
            </a:extLst>
          </p:cNvPr>
          <p:cNvPicPr>
            <a:picLocks noChangeAspect="1"/>
          </p:cNvPicPr>
          <p:nvPr/>
        </p:nvPicPr>
        <p:blipFill>
          <a:blip r:embed="rId9"/>
          <a:stretch>
            <a:fillRect/>
          </a:stretch>
        </p:blipFill>
        <p:spPr>
          <a:xfrm>
            <a:off x="8350898" y="-204064"/>
            <a:ext cx="3856794" cy="2504274"/>
          </a:xfrm>
          <a:prstGeom prst="rect">
            <a:avLst/>
          </a:prstGeom>
        </p:spPr>
      </p:pic>
      <p:pic>
        <p:nvPicPr>
          <p:cNvPr id="21" name="Content Placeholder 5">
            <a:extLst>
              <a:ext uri="{FF2B5EF4-FFF2-40B4-BE49-F238E27FC236}">
                <a16:creationId xmlns:a16="http://schemas.microsoft.com/office/drawing/2014/main" id="{D3CA8142-A978-44FE-95BF-E0E7F3D29258}"/>
              </a:ext>
            </a:extLst>
          </p:cNvPr>
          <p:cNvPicPr>
            <a:picLocks noChangeAspect="1"/>
          </p:cNvPicPr>
          <p:nvPr/>
        </p:nvPicPr>
        <p:blipFill rotWithShape="1">
          <a:blip r:embed="rId10"/>
          <a:srcRect t="5106" b="10132"/>
          <a:stretch/>
        </p:blipFill>
        <p:spPr>
          <a:xfrm>
            <a:off x="8350898" y="2300210"/>
            <a:ext cx="3856794" cy="2178543"/>
          </a:xfrm>
          <a:prstGeom prst="rect">
            <a:avLst/>
          </a:prstGeom>
        </p:spPr>
      </p:pic>
    </p:spTree>
    <p:extLst>
      <p:ext uri="{BB962C8B-B14F-4D97-AF65-F5344CB8AC3E}">
        <p14:creationId xmlns:p14="http://schemas.microsoft.com/office/powerpoint/2010/main" val="281307282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4F46-7F8D-4CFD-A04E-EC3DA95549A0}"/>
              </a:ext>
            </a:extLst>
          </p:cNvPr>
          <p:cNvSpPr>
            <a:spLocks noGrp="1"/>
          </p:cNvSpPr>
          <p:nvPr>
            <p:ph type="title"/>
          </p:nvPr>
        </p:nvSpPr>
        <p:spPr>
          <a:xfrm>
            <a:off x="2589213" y="177553"/>
            <a:ext cx="3992732" cy="389717"/>
          </a:xfrm>
        </p:spPr>
        <p:txBody>
          <a:bodyPr>
            <a:normAutofit fontScale="90000"/>
          </a:bodyPr>
          <a:lstStyle/>
          <a:p>
            <a:r>
              <a:rPr lang="en-US" dirty="0"/>
              <a:t>Major types :</a:t>
            </a:r>
            <a:endParaRPr lang="en-IN" dirty="0"/>
          </a:p>
        </p:txBody>
      </p:sp>
      <p:sp>
        <p:nvSpPr>
          <p:cNvPr id="3" name="Text Placeholder 2">
            <a:extLst>
              <a:ext uri="{FF2B5EF4-FFF2-40B4-BE49-F238E27FC236}">
                <a16:creationId xmlns:a16="http://schemas.microsoft.com/office/drawing/2014/main" id="{E27A0858-7B21-430C-A102-4D29829919EC}"/>
              </a:ext>
            </a:extLst>
          </p:cNvPr>
          <p:cNvSpPr>
            <a:spLocks noGrp="1"/>
          </p:cNvSpPr>
          <p:nvPr>
            <p:ph type="body" idx="1"/>
          </p:nvPr>
        </p:nvSpPr>
        <p:spPr>
          <a:xfrm>
            <a:off x="2764292" y="954974"/>
            <a:ext cx="3992732" cy="576262"/>
          </a:xfrm>
        </p:spPr>
        <p:txBody>
          <a:bodyPr/>
          <a:lstStyle/>
          <a:p>
            <a:r>
              <a:rPr lang="en-US" b="1" dirty="0"/>
              <a:t>Paper Bakelite</a:t>
            </a:r>
            <a:endParaRPr lang="en-IN" b="1" dirty="0"/>
          </a:p>
        </p:txBody>
      </p:sp>
      <p:sp>
        <p:nvSpPr>
          <p:cNvPr id="4" name="Content Placeholder 3">
            <a:extLst>
              <a:ext uri="{FF2B5EF4-FFF2-40B4-BE49-F238E27FC236}">
                <a16:creationId xmlns:a16="http://schemas.microsoft.com/office/drawing/2014/main" id="{18B1E17A-3FA6-43AB-A8C5-4D9ED93352B5}"/>
              </a:ext>
            </a:extLst>
          </p:cNvPr>
          <p:cNvSpPr>
            <a:spLocks noGrp="1"/>
          </p:cNvSpPr>
          <p:nvPr>
            <p:ph sz="half" idx="2"/>
          </p:nvPr>
        </p:nvSpPr>
        <p:spPr>
          <a:xfrm>
            <a:off x="1941922" y="1678952"/>
            <a:ext cx="4640023" cy="4553170"/>
          </a:xfrm>
        </p:spPr>
        <p:txBody>
          <a:bodyPr>
            <a:normAutofit/>
          </a:bodyPr>
          <a:lstStyle/>
          <a:p>
            <a:r>
              <a:rPr lang="en-US" b="1" dirty="0">
                <a:effectLst>
                  <a:outerShdw blurRad="38100" dist="38100" dir="2700000" algn="tl">
                    <a:srgbClr val="000000">
                      <a:alpha val="43137"/>
                    </a:srgbClr>
                  </a:outerShdw>
                </a:effectLst>
              </a:rPr>
              <a:t>Excellent mechanical strength, </a:t>
            </a:r>
            <a:br>
              <a:rPr lang="en-US" b="1" dirty="0">
                <a:effectLst>
                  <a:outerShdw blurRad="38100" dist="38100" dir="2700000" algn="tl">
                    <a:srgbClr val="000000">
                      <a:alpha val="43137"/>
                    </a:srgbClr>
                  </a:outerShdw>
                </a:effectLst>
              </a:rPr>
            </a:br>
            <a:r>
              <a:rPr lang="en-US" b="1" dirty="0">
                <a:effectLst>
                  <a:outerShdw blurRad="38100" dist="38100" dir="2700000" algn="tl">
                    <a:srgbClr val="000000">
                      <a:alpha val="43137"/>
                    </a:srgbClr>
                  </a:outerShdw>
                </a:effectLst>
              </a:rPr>
              <a:t>High impact strength</a:t>
            </a:r>
          </a:p>
          <a:p>
            <a:r>
              <a:rPr lang="en-US" u="sng" dirty="0"/>
              <a:t>USES:</a:t>
            </a:r>
            <a:r>
              <a:rPr lang="en-US" dirty="0"/>
              <a:t> Where mechanical strength is more important than electric insulation- wear resistance, resilience.</a:t>
            </a:r>
          </a:p>
          <a:p>
            <a:r>
              <a:rPr lang="en-US" u="sng" dirty="0"/>
              <a:t>Potential Market</a:t>
            </a:r>
            <a:r>
              <a:rPr lang="en-US" dirty="0"/>
              <a:t>: Electric Boards, Electronic Industry, Fashion industry.</a:t>
            </a:r>
          </a:p>
          <a:p>
            <a:r>
              <a:rPr lang="en-US" u="sng" dirty="0"/>
              <a:t>Disadvantages</a:t>
            </a:r>
            <a:r>
              <a:rPr lang="en-US" dirty="0"/>
              <a:t>: </a:t>
            </a:r>
            <a:r>
              <a:rPr lang="en-US" b="1" dirty="0"/>
              <a:t>Water Absorption </a:t>
            </a:r>
            <a:r>
              <a:rPr lang="en-US" dirty="0"/>
              <a:t>over long period usage.</a:t>
            </a:r>
          </a:p>
          <a:p>
            <a:r>
              <a:rPr lang="en-US" u="sng" dirty="0"/>
              <a:t>Manufacturers/dealers</a:t>
            </a:r>
            <a:r>
              <a:rPr lang="en-US" dirty="0"/>
              <a:t>:  </a:t>
            </a:r>
            <a:r>
              <a:rPr lang="en-US" dirty="0" err="1"/>
              <a:t>Shreelam</a:t>
            </a:r>
            <a:r>
              <a:rPr lang="en-US" dirty="0"/>
              <a:t> </a:t>
            </a:r>
            <a:r>
              <a:rPr lang="en-US" dirty="0" err="1"/>
              <a:t>Insukation</a:t>
            </a:r>
            <a:r>
              <a:rPr lang="en-US" dirty="0"/>
              <a:t>(Mumbai), INSULECT, ZTELEC Group, SUMITOMO BAKELITE, Krishna </a:t>
            </a:r>
            <a:r>
              <a:rPr lang="en-US" dirty="0" err="1"/>
              <a:t>Hylam</a:t>
            </a:r>
            <a:endParaRPr lang="en-US" dirty="0"/>
          </a:p>
        </p:txBody>
      </p:sp>
      <p:sp>
        <p:nvSpPr>
          <p:cNvPr id="5" name="Text Placeholder 4">
            <a:extLst>
              <a:ext uri="{FF2B5EF4-FFF2-40B4-BE49-F238E27FC236}">
                <a16:creationId xmlns:a16="http://schemas.microsoft.com/office/drawing/2014/main" id="{1F290FEE-762D-49B1-BBAE-80441F0D8B2C}"/>
              </a:ext>
            </a:extLst>
          </p:cNvPr>
          <p:cNvSpPr>
            <a:spLocks noGrp="1"/>
          </p:cNvSpPr>
          <p:nvPr>
            <p:ph type="body" sz="quarter" idx="3"/>
          </p:nvPr>
        </p:nvSpPr>
        <p:spPr>
          <a:xfrm>
            <a:off x="7336793" y="954974"/>
            <a:ext cx="3999001" cy="576262"/>
          </a:xfrm>
        </p:spPr>
        <p:txBody>
          <a:bodyPr/>
          <a:lstStyle/>
          <a:p>
            <a:r>
              <a:rPr lang="en-US" b="1" dirty="0"/>
              <a:t>Fabric Bakelite</a:t>
            </a:r>
            <a:endParaRPr lang="en-IN" b="1" dirty="0"/>
          </a:p>
        </p:txBody>
      </p:sp>
      <p:sp>
        <p:nvSpPr>
          <p:cNvPr id="6" name="Content Placeholder 5">
            <a:extLst>
              <a:ext uri="{FF2B5EF4-FFF2-40B4-BE49-F238E27FC236}">
                <a16:creationId xmlns:a16="http://schemas.microsoft.com/office/drawing/2014/main" id="{763EDF0B-F95E-4F10-BC28-C7F8737E2BFF}"/>
              </a:ext>
            </a:extLst>
          </p:cNvPr>
          <p:cNvSpPr>
            <a:spLocks noGrp="1"/>
          </p:cNvSpPr>
          <p:nvPr>
            <p:ph sz="quarter" idx="4"/>
          </p:nvPr>
        </p:nvSpPr>
        <p:spPr>
          <a:xfrm>
            <a:off x="6933460" y="1678953"/>
            <a:ext cx="4572170" cy="4553169"/>
          </a:xfrm>
        </p:spPr>
        <p:txBody>
          <a:bodyPr>
            <a:normAutofit/>
          </a:bodyPr>
          <a:lstStyle/>
          <a:p>
            <a:r>
              <a:rPr lang="en-US" dirty="0">
                <a:effectLst>
                  <a:outerShdw blurRad="38100" dist="38100" dir="2700000" algn="tl">
                    <a:srgbClr val="000000">
                      <a:alpha val="43137"/>
                    </a:srgbClr>
                  </a:outerShdw>
                </a:effectLst>
              </a:rPr>
              <a:t>High impact strength, </a:t>
            </a:r>
            <a:r>
              <a:rPr lang="en-US" b="1" dirty="0">
                <a:effectLst>
                  <a:outerShdw blurRad="38100" dist="38100" dir="2700000" algn="tl">
                    <a:srgbClr val="000000">
                      <a:alpha val="43137"/>
                    </a:srgbClr>
                  </a:outerShdw>
                </a:effectLst>
              </a:rPr>
              <a:t>Good Machinability</a:t>
            </a:r>
            <a:r>
              <a:rPr lang="en-US" dirty="0">
                <a:effectLst>
                  <a:outerShdw blurRad="38100" dist="38100" dir="2700000" algn="tl">
                    <a:srgbClr val="000000">
                      <a:alpha val="43137"/>
                    </a:srgbClr>
                  </a:outerShdw>
                </a:effectLst>
              </a:rPr>
              <a:t>, Non-abrasive, </a:t>
            </a:r>
            <a:r>
              <a:rPr lang="en-US" b="1" dirty="0">
                <a:effectLst>
                  <a:outerShdw blurRad="38100" dist="38100" dir="2700000" algn="tl">
                    <a:srgbClr val="000000">
                      <a:alpha val="43137"/>
                    </a:srgbClr>
                  </a:outerShdw>
                </a:effectLst>
              </a:rPr>
              <a:t>Chemically resistant</a:t>
            </a:r>
            <a:r>
              <a:rPr lang="en-US" dirty="0">
                <a:effectLst>
                  <a:outerShdw blurRad="38100" dist="38100" dir="2700000" algn="tl">
                    <a:srgbClr val="000000">
                      <a:alpha val="43137"/>
                    </a:srgbClr>
                  </a:outerShdw>
                </a:effectLst>
              </a:rPr>
              <a:t>.</a:t>
            </a:r>
          </a:p>
          <a:p>
            <a:r>
              <a:rPr lang="en-US" u="sng" dirty="0"/>
              <a:t>USES:</a:t>
            </a:r>
            <a:r>
              <a:rPr lang="en-US" dirty="0"/>
              <a:t> Electrical Isolating Bolt Sleeves, Washers and Gaskets, Wear plates, Gears, roller, spacers</a:t>
            </a:r>
          </a:p>
          <a:p>
            <a:r>
              <a:rPr lang="en-IN" u="sng" dirty="0"/>
              <a:t>Potential Market</a:t>
            </a:r>
            <a:r>
              <a:rPr lang="en-IN" dirty="0"/>
              <a:t>: </a:t>
            </a:r>
            <a:r>
              <a:rPr lang="en-US" dirty="0"/>
              <a:t>Textile Shuttles, pickers, Gears, Pulley, Bearing &amp; wearing Plate.</a:t>
            </a:r>
          </a:p>
          <a:p>
            <a:r>
              <a:rPr lang="en-US" u="sng" dirty="0"/>
              <a:t>Disadvantages</a:t>
            </a:r>
            <a:r>
              <a:rPr lang="en-US" dirty="0"/>
              <a:t>: </a:t>
            </a:r>
            <a:r>
              <a:rPr lang="en-US" b="1" dirty="0"/>
              <a:t>Water Absorption</a:t>
            </a:r>
            <a:r>
              <a:rPr lang="en-US" dirty="0"/>
              <a:t> over long period usage,</a:t>
            </a:r>
          </a:p>
          <a:p>
            <a:r>
              <a:rPr lang="en-US" u="sng" dirty="0"/>
              <a:t>Manufacturers/dealers</a:t>
            </a:r>
            <a:r>
              <a:rPr lang="en-US" dirty="0"/>
              <a:t>: SUMITOMO BAKELITE, INSULECT,  Krishna </a:t>
            </a:r>
            <a:r>
              <a:rPr lang="en-US" dirty="0" err="1"/>
              <a:t>Hylam</a:t>
            </a:r>
            <a:endParaRPr lang="en-US" dirty="0"/>
          </a:p>
          <a:p>
            <a:endParaRPr lang="en-US" dirty="0"/>
          </a:p>
          <a:p>
            <a:endParaRPr lang="en-IN" dirty="0"/>
          </a:p>
        </p:txBody>
      </p:sp>
    </p:spTree>
    <p:extLst>
      <p:ext uri="{BB962C8B-B14F-4D97-AF65-F5344CB8AC3E}">
        <p14:creationId xmlns:p14="http://schemas.microsoft.com/office/powerpoint/2010/main" val="37045083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4F46-7F8D-4CFD-A04E-EC3DA95549A0}"/>
              </a:ext>
            </a:extLst>
          </p:cNvPr>
          <p:cNvSpPr>
            <a:spLocks noGrp="1"/>
          </p:cNvSpPr>
          <p:nvPr>
            <p:ph type="title"/>
          </p:nvPr>
        </p:nvSpPr>
        <p:spPr>
          <a:xfrm>
            <a:off x="1852364" y="249562"/>
            <a:ext cx="6332848" cy="389717"/>
          </a:xfrm>
        </p:spPr>
        <p:txBody>
          <a:bodyPr>
            <a:normAutofit fontScale="90000"/>
          </a:bodyPr>
          <a:lstStyle/>
          <a:p>
            <a:r>
              <a:rPr lang="en-US" dirty="0">
                <a:effectLst>
                  <a:outerShdw blurRad="38100" dist="38100" dir="2700000" algn="tl">
                    <a:srgbClr val="000000">
                      <a:alpha val="43137"/>
                    </a:srgbClr>
                  </a:outerShdw>
                </a:effectLst>
              </a:rPr>
              <a:t>Properties Comparison:</a:t>
            </a:r>
            <a:endParaRPr lang="en-IN" dirty="0">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id="{E27A0858-7B21-430C-A102-4D29829919EC}"/>
              </a:ext>
            </a:extLst>
          </p:cNvPr>
          <p:cNvSpPr>
            <a:spLocks noGrp="1"/>
          </p:cNvSpPr>
          <p:nvPr>
            <p:ph type="body" idx="1"/>
          </p:nvPr>
        </p:nvSpPr>
        <p:spPr>
          <a:xfrm>
            <a:off x="3699167" y="817820"/>
            <a:ext cx="3992732" cy="576262"/>
          </a:xfrm>
        </p:spPr>
        <p:txBody>
          <a:bodyPr/>
          <a:lstStyle/>
          <a:p>
            <a:r>
              <a:rPr lang="en-US" b="1" u="sng" dirty="0"/>
              <a:t>Paper Bakelite</a:t>
            </a:r>
            <a:endParaRPr lang="en-IN" b="1" u="sng" dirty="0"/>
          </a:p>
        </p:txBody>
      </p:sp>
      <p:graphicFrame>
        <p:nvGraphicFramePr>
          <p:cNvPr id="7" name="Content Placeholder 6">
            <a:extLst>
              <a:ext uri="{FF2B5EF4-FFF2-40B4-BE49-F238E27FC236}">
                <a16:creationId xmlns:a16="http://schemas.microsoft.com/office/drawing/2014/main" id="{55EA457E-9235-4707-B8C4-C0B7D77B3C5E}"/>
              </a:ext>
            </a:extLst>
          </p:cNvPr>
          <p:cNvGraphicFramePr>
            <a:graphicFrameLocks noGrp="1"/>
          </p:cNvGraphicFramePr>
          <p:nvPr>
            <p:ph sz="half" idx="2"/>
            <p:extLst>
              <p:ext uri="{D42A27DB-BD31-4B8C-83A1-F6EECF244321}">
                <p14:modId xmlns:p14="http://schemas.microsoft.com/office/powerpoint/2010/main" val="2260863007"/>
              </p:ext>
            </p:extLst>
          </p:nvPr>
        </p:nvGraphicFramePr>
        <p:xfrm>
          <a:off x="1852364" y="1870157"/>
          <a:ext cx="8889615" cy="4610226"/>
        </p:xfrm>
        <a:graphic>
          <a:graphicData uri="http://schemas.openxmlformats.org/drawingml/2006/table">
            <a:tbl>
              <a:tblPr>
                <a:tableStyleId>{5C22544A-7EE6-4342-B048-85BDC9FD1C3A}</a:tableStyleId>
              </a:tblPr>
              <a:tblGrid>
                <a:gridCol w="1450129">
                  <a:extLst>
                    <a:ext uri="{9D8B030D-6E8A-4147-A177-3AD203B41FA5}">
                      <a16:colId xmlns:a16="http://schemas.microsoft.com/office/drawing/2014/main" val="950460550"/>
                    </a:ext>
                  </a:extLst>
                </a:gridCol>
                <a:gridCol w="3781888">
                  <a:extLst>
                    <a:ext uri="{9D8B030D-6E8A-4147-A177-3AD203B41FA5}">
                      <a16:colId xmlns:a16="http://schemas.microsoft.com/office/drawing/2014/main" val="3995976589"/>
                    </a:ext>
                  </a:extLst>
                </a:gridCol>
                <a:gridCol w="3657598">
                  <a:extLst>
                    <a:ext uri="{9D8B030D-6E8A-4147-A177-3AD203B41FA5}">
                      <a16:colId xmlns:a16="http://schemas.microsoft.com/office/drawing/2014/main" val="2290855122"/>
                    </a:ext>
                  </a:extLst>
                </a:gridCol>
              </a:tblGrid>
              <a:tr h="406787">
                <a:tc>
                  <a:txBody>
                    <a:bodyPr/>
                    <a:lstStyle/>
                    <a:p>
                      <a:pPr algn="ctr" fontAlgn="b"/>
                      <a:r>
                        <a:rPr lang="en-IN" sz="1800" b="1" u="none" strike="noStrike" dirty="0">
                          <a:solidFill>
                            <a:schemeClr val="bg1"/>
                          </a:solidFill>
                          <a:effectLst/>
                          <a:latin typeface="Microsoft YaHei" panose="020B0503020204020204" pitchFamily="34" charset="-122"/>
                          <a:ea typeface="Microsoft YaHei" panose="020B0503020204020204" pitchFamily="34" charset="-122"/>
                        </a:rPr>
                        <a:t>Parameters</a:t>
                      </a:r>
                      <a:endParaRPr lang="en-IN" sz="1800" b="1" i="0" u="none" strike="noStrike" dirty="0">
                        <a:solidFill>
                          <a:schemeClr val="bg1"/>
                        </a:solidFill>
                        <a:effectLst/>
                        <a:latin typeface="Microsoft YaHei" panose="020B0503020204020204" pitchFamily="34" charset="-122"/>
                        <a:ea typeface="Microsoft YaHei" panose="020B0503020204020204" pitchFamily="34" charset="-122"/>
                      </a:endParaRPr>
                    </a:p>
                  </a:txBody>
                  <a:tcPr marL="4258" marR="4258" marT="42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IN" sz="2000" b="1" i="0" u="none" strike="noStrike" dirty="0">
                          <a:solidFill>
                            <a:schemeClr val="bg1"/>
                          </a:solidFill>
                          <a:effectLst/>
                          <a:latin typeface="Microsoft YaHei" panose="020B0503020204020204" pitchFamily="34" charset="-122"/>
                          <a:ea typeface="Microsoft YaHei" panose="020B0503020204020204" pitchFamily="34" charset="-122"/>
                        </a:rPr>
                        <a:t>Paper based</a:t>
                      </a:r>
                    </a:p>
                    <a:p>
                      <a:pPr algn="ctr" fontAlgn="b"/>
                      <a:endParaRPr lang="en-IN"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fontAlgn="b"/>
                      <a:r>
                        <a:rPr lang="en-IN" sz="2000" b="1" i="0" u="none" strike="noStrike" dirty="0">
                          <a:solidFill>
                            <a:schemeClr val="bg1"/>
                          </a:solidFill>
                          <a:effectLst/>
                          <a:latin typeface="Microsoft YaHei" panose="020B0503020204020204" pitchFamily="34" charset="-122"/>
                          <a:ea typeface="Microsoft YaHei" panose="020B0503020204020204" pitchFamily="34" charset="-122"/>
                        </a:rPr>
                        <a:t>Fabric based</a:t>
                      </a:r>
                    </a:p>
                    <a:p>
                      <a:pPr algn="ctr" fontAlgn="b"/>
                      <a:endParaRPr lang="en-IN"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1514433527"/>
                  </a:ext>
                </a:extLst>
              </a:tr>
              <a:tr h="522130">
                <a:tc>
                  <a:txBody>
                    <a:bodyPr/>
                    <a:lstStyle/>
                    <a:p>
                      <a:pPr algn="ctr" fontAlgn="b"/>
                      <a:r>
                        <a:rPr lang="en-IN" sz="1600" b="0" i="0" u="none" strike="noStrike" dirty="0">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Density</a:t>
                      </a:r>
                      <a:endParaRPr lang="en-IN" sz="1600" b="0" i="0" u="none" strike="noStrike" dirty="0">
                        <a:solidFill>
                          <a:srgbClr val="0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a:txBody>
                  <a:tcPr marL="4258" marR="4258" marT="42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600" u="none" strike="noStrike">
                          <a:effectLst/>
                          <a:latin typeface="Microsoft YaHei" panose="020B0503020204020204" pitchFamily="34" charset="-122"/>
                          <a:ea typeface="Microsoft YaHei" panose="020B0503020204020204" pitchFamily="34" charset="-122"/>
                        </a:rPr>
                        <a:t>1.3-1.4 g/cc</a:t>
                      </a:r>
                      <a:endParaRPr lang="en-IN" sz="1600" b="0" i="0" u="none" strike="noStrike">
                        <a:solidFill>
                          <a:srgbClr val="000000"/>
                        </a:solidFill>
                        <a:effectLst/>
                        <a:latin typeface="Microsoft YaHei" panose="020B0503020204020204" pitchFamily="34" charset="-122"/>
                        <a:ea typeface="Microsoft YaHei" panose="020B0503020204020204" pitchFamily="34" charset="-122"/>
                      </a:endParaRPr>
                    </a:p>
                  </a:txBody>
                  <a:tcPr marL="4258" marR="4258" marT="42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600" u="none" strike="noStrike">
                          <a:effectLst/>
                          <a:latin typeface="Microsoft YaHei" panose="020B0503020204020204" pitchFamily="34" charset="-122"/>
                          <a:ea typeface="Microsoft YaHei" panose="020B0503020204020204" pitchFamily="34" charset="-122"/>
                        </a:rPr>
                        <a:t>1.4- 1.5g/cc</a:t>
                      </a:r>
                      <a:endParaRPr lang="en-IN" sz="1600" b="0" i="0" u="none" strike="noStrike">
                        <a:solidFill>
                          <a:srgbClr val="000000"/>
                        </a:solidFill>
                        <a:effectLst/>
                        <a:latin typeface="Microsoft YaHei" panose="020B0503020204020204" pitchFamily="34" charset="-122"/>
                        <a:ea typeface="Microsoft YaHei" panose="020B0503020204020204" pitchFamily="34" charset="-122"/>
                      </a:endParaRPr>
                    </a:p>
                  </a:txBody>
                  <a:tcPr marL="4258" marR="4258" marT="42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4573920"/>
                  </a:ext>
                </a:extLst>
              </a:tr>
              <a:tr h="522130">
                <a:tc>
                  <a:txBody>
                    <a:bodyPr/>
                    <a:lstStyle/>
                    <a:p>
                      <a:pPr algn="ctr" fontAlgn="b"/>
                      <a:r>
                        <a:rPr lang="en-IN" sz="1600" b="0" i="0" u="none" strike="noStrike" dirty="0">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Composition</a:t>
                      </a:r>
                      <a:endParaRPr lang="en-IN" sz="1600" b="0" i="0" u="none" strike="noStrike" dirty="0">
                        <a:solidFill>
                          <a:srgbClr val="0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a:txBody>
                  <a:tcPr marL="4258" marR="4258" marT="42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600" u="none" strike="noStrike" dirty="0">
                          <a:solidFill>
                            <a:srgbClr val="7030A0"/>
                          </a:solidFill>
                          <a:effectLst/>
                          <a:latin typeface="Microsoft YaHei" panose="020B0503020204020204" pitchFamily="34" charset="-122"/>
                          <a:ea typeface="Microsoft YaHei" panose="020B0503020204020204" pitchFamily="34" charset="-122"/>
                        </a:rPr>
                        <a:t>Cellulose pulp </a:t>
                      </a:r>
                      <a:r>
                        <a:rPr lang="en-IN" sz="1600" u="none" strike="noStrike" dirty="0">
                          <a:effectLst/>
                          <a:latin typeface="Microsoft YaHei" panose="020B0503020204020204" pitchFamily="34" charset="-122"/>
                          <a:ea typeface="Microsoft YaHei" panose="020B0503020204020204" pitchFamily="34" charset="-122"/>
                        </a:rPr>
                        <a:t>+ phenolic resin</a:t>
                      </a:r>
                      <a:endParaRPr lang="en-IN" sz="16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258" marR="4258" marT="42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a:solidFill>
                            <a:srgbClr val="7030A0"/>
                          </a:solidFill>
                          <a:effectLst/>
                          <a:latin typeface="Microsoft YaHei" panose="020B0503020204020204" pitchFamily="34" charset="-122"/>
                          <a:ea typeface="Microsoft YaHei" panose="020B0503020204020204" pitchFamily="34" charset="-122"/>
                        </a:rPr>
                        <a:t>Woven Cotton </a:t>
                      </a:r>
                      <a:r>
                        <a:rPr lang="en-US" sz="1600" u="none" strike="noStrike" dirty="0" err="1">
                          <a:solidFill>
                            <a:srgbClr val="7030A0"/>
                          </a:solidFill>
                          <a:effectLst/>
                          <a:latin typeface="Microsoft YaHei" panose="020B0503020204020204" pitchFamily="34" charset="-122"/>
                          <a:ea typeface="Microsoft YaHei" panose="020B0503020204020204" pitchFamily="34" charset="-122"/>
                        </a:rPr>
                        <a:t>Fabric</a:t>
                      </a:r>
                      <a:r>
                        <a:rPr lang="en-US" sz="1600" u="none" strike="noStrike" dirty="0" err="1">
                          <a:effectLst/>
                          <a:latin typeface="Microsoft YaHei" panose="020B0503020204020204" pitchFamily="34" charset="-122"/>
                          <a:ea typeface="Microsoft YaHei" panose="020B0503020204020204" pitchFamily="34" charset="-122"/>
                        </a:rPr>
                        <a:t>+phenolic</a:t>
                      </a:r>
                      <a:r>
                        <a:rPr lang="en-US" sz="1600" u="none" strike="noStrike" dirty="0">
                          <a:effectLst/>
                          <a:latin typeface="Microsoft YaHei" panose="020B0503020204020204" pitchFamily="34" charset="-122"/>
                          <a:ea typeface="Microsoft YaHei" panose="020B0503020204020204" pitchFamily="34" charset="-122"/>
                        </a:rPr>
                        <a:t> resin</a:t>
                      </a:r>
                      <a:endParaRPr lang="en-US" sz="16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258" marR="4258" marT="42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18726212"/>
                  </a:ext>
                </a:extLst>
              </a:tr>
              <a:tr h="522130">
                <a:tc>
                  <a:txBody>
                    <a:bodyPr/>
                    <a:lstStyle/>
                    <a:p>
                      <a:pPr algn="ctr" fontAlgn="b"/>
                      <a:r>
                        <a:rPr lang="en-IN" sz="1600" b="0" i="0" u="none" strike="noStrike" dirty="0">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Colour</a:t>
                      </a:r>
                      <a:endParaRPr lang="en-IN" sz="1600" b="0" i="0" u="none" strike="noStrike" dirty="0">
                        <a:solidFill>
                          <a:srgbClr val="0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a:txBody>
                  <a:tcPr marL="4258" marR="4258" marT="42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600" u="none" strike="noStrike" dirty="0">
                          <a:effectLst/>
                          <a:latin typeface="Microsoft YaHei" panose="020B0503020204020204" pitchFamily="34" charset="-122"/>
                          <a:ea typeface="Microsoft YaHei" panose="020B0503020204020204" pitchFamily="34" charset="-122"/>
                        </a:rPr>
                        <a:t>Black/Orange</a:t>
                      </a:r>
                      <a:endParaRPr lang="en-IN" sz="16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258" marR="4258" marT="42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600" u="none" strike="noStrike">
                          <a:effectLst/>
                          <a:latin typeface="Microsoft YaHei" panose="020B0503020204020204" pitchFamily="34" charset="-122"/>
                          <a:ea typeface="Microsoft YaHei" panose="020B0503020204020204" pitchFamily="34" charset="-122"/>
                        </a:rPr>
                        <a:t> Brown/ Natural</a:t>
                      </a:r>
                      <a:endParaRPr lang="en-IN" sz="1600" b="0" i="0" u="none" strike="noStrike">
                        <a:solidFill>
                          <a:srgbClr val="000000"/>
                        </a:solidFill>
                        <a:effectLst/>
                        <a:latin typeface="Microsoft YaHei" panose="020B0503020204020204" pitchFamily="34" charset="-122"/>
                        <a:ea typeface="Microsoft YaHei" panose="020B0503020204020204" pitchFamily="34" charset="-122"/>
                      </a:endParaRPr>
                    </a:p>
                  </a:txBody>
                  <a:tcPr marL="4258" marR="4258" marT="42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8573458"/>
                  </a:ext>
                </a:extLst>
              </a:tr>
              <a:tr h="522130">
                <a:tc>
                  <a:txBody>
                    <a:bodyPr/>
                    <a:lstStyle/>
                    <a:p>
                      <a:pPr algn="ctr" fontAlgn="b"/>
                      <a:r>
                        <a:rPr lang="en-IN" sz="1600" b="0" i="0" u="none" strike="noStrike" dirty="0">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Price rate</a:t>
                      </a:r>
                      <a:endParaRPr lang="en-IN" sz="1600" b="0" i="0" u="none" strike="noStrike" dirty="0">
                        <a:solidFill>
                          <a:srgbClr val="0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a:txBody>
                  <a:tcPr marL="4258" marR="4258" marT="42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600" u="none" strike="noStrike">
                          <a:effectLst/>
                          <a:latin typeface="Microsoft YaHei" panose="020B0503020204020204" pitchFamily="34" charset="-122"/>
                          <a:ea typeface="Microsoft YaHei" panose="020B0503020204020204" pitchFamily="34" charset="-122"/>
                        </a:rPr>
                        <a:t>57 yuan/kg</a:t>
                      </a:r>
                      <a:endParaRPr lang="en-IN" sz="1600" b="0" i="0" u="none" strike="noStrike">
                        <a:solidFill>
                          <a:srgbClr val="000000"/>
                        </a:solidFill>
                        <a:effectLst/>
                        <a:latin typeface="Microsoft YaHei" panose="020B0503020204020204" pitchFamily="34" charset="-122"/>
                        <a:ea typeface="Microsoft YaHei" panose="020B0503020204020204" pitchFamily="34" charset="-122"/>
                      </a:endParaRPr>
                    </a:p>
                  </a:txBody>
                  <a:tcPr marL="4258" marR="4258" marT="42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600" u="none" strike="noStrike" dirty="0">
                          <a:effectLst/>
                          <a:latin typeface="Microsoft YaHei" panose="020B0503020204020204" pitchFamily="34" charset="-122"/>
                          <a:ea typeface="Microsoft YaHei" panose="020B0503020204020204" pitchFamily="34" charset="-122"/>
                        </a:rPr>
                        <a:t>19 yuan/kg.</a:t>
                      </a:r>
                      <a:endParaRPr lang="en-IN" sz="16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258" marR="4258" marT="42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9342131"/>
                  </a:ext>
                </a:extLst>
              </a:tr>
              <a:tr h="522130">
                <a:tc>
                  <a:txBody>
                    <a:bodyPr/>
                    <a:lstStyle/>
                    <a:p>
                      <a:pPr algn="ctr" fontAlgn="b"/>
                      <a:r>
                        <a:rPr lang="en-IN" sz="1600" b="0" i="0" u="none" strike="noStrike" dirty="0">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Heat Resistance</a:t>
                      </a:r>
                      <a:endParaRPr lang="en-IN" sz="1600" b="0" i="0" u="none" strike="noStrike" dirty="0">
                        <a:solidFill>
                          <a:srgbClr val="0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a:txBody>
                  <a:tcPr marL="4258" marR="4258" marT="42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600" b="1" u="none" strike="noStrike" dirty="0">
                          <a:solidFill>
                            <a:srgbClr val="7030A0"/>
                          </a:solidFill>
                          <a:effectLst/>
                          <a:latin typeface="Microsoft YaHei" panose="020B0503020204020204" pitchFamily="34" charset="-122"/>
                          <a:ea typeface="Microsoft YaHei" panose="020B0503020204020204" pitchFamily="34" charset="-122"/>
                        </a:rPr>
                        <a:t>140 C</a:t>
                      </a:r>
                      <a:endParaRPr lang="en-IN" sz="1600" b="1" i="0" u="none" strike="noStrike" dirty="0">
                        <a:solidFill>
                          <a:srgbClr val="7030A0"/>
                        </a:solidFill>
                        <a:effectLst/>
                        <a:latin typeface="Microsoft YaHei" panose="020B0503020204020204" pitchFamily="34" charset="-122"/>
                        <a:ea typeface="Microsoft YaHei" panose="020B0503020204020204" pitchFamily="34" charset="-122"/>
                      </a:endParaRPr>
                    </a:p>
                  </a:txBody>
                  <a:tcPr marL="4258" marR="4258" marT="42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600" u="none" strike="noStrike" dirty="0">
                          <a:effectLst/>
                          <a:latin typeface="Microsoft YaHei" panose="020B0503020204020204" pitchFamily="34" charset="-122"/>
                          <a:ea typeface="Microsoft YaHei" panose="020B0503020204020204" pitchFamily="34" charset="-122"/>
                        </a:rPr>
                        <a:t>125 C</a:t>
                      </a:r>
                      <a:endParaRPr lang="en-IN" sz="16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258" marR="4258" marT="42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2807629"/>
                  </a:ext>
                </a:extLst>
              </a:tr>
              <a:tr h="558068">
                <a:tc>
                  <a:txBody>
                    <a:bodyPr/>
                    <a:lstStyle/>
                    <a:p>
                      <a:pPr algn="ctr" fontAlgn="b"/>
                      <a:r>
                        <a:rPr lang="en-IN" sz="1600" b="0" i="0" u="none" strike="noStrike" dirty="0">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Flexural Strength</a:t>
                      </a:r>
                      <a:endParaRPr lang="en-IN" sz="1600" b="0" i="0" u="none" strike="noStrike" dirty="0">
                        <a:solidFill>
                          <a:srgbClr val="0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a:txBody>
                  <a:tcPr marL="4258" marR="4258" marT="42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600" b="1" u="none" strike="noStrike" dirty="0">
                          <a:solidFill>
                            <a:srgbClr val="7030A0"/>
                          </a:solidFill>
                          <a:effectLst/>
                          <a:latin typeface="Microsoft YaHei" panose="020B0503020204020204" pitchFamily="34" charset="-122"/>
                          <a:ea typeface="Microsoft YaHei" panose="020B0503020204020204" pitchFamily="34" charset="-122"/>
                        </a:rPr>
                        <a:t>130 MPA</a:t>
                      </a:r>
                    </a:p>
                  </a:txBody>
                  <a:tcPr marL="4258" marR="4258" marT="42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600" u="none" strike="noStrike">
                          <a:effectLst/>
                          <a:latin typeface="Microsoft YaHei" panose="020B0503020204020204" pitchFamily="34" charset="-122"/>
                          <a:ea typeface="Microsoft YaHei" panose="020B0503020204020204" pitchFamily="34" charset="-122"/>
                        </a:rPr>
                        <a:t>110MPA</a:t>
                      </a:r>
                      <a:endParaRPr lang="en-IN" sz="1600" b="0" i="0" u="none" strike="noStrike">
                        <a:solidFill>
                          <a:srgbClr val="000000"/>
                        </a:solidFill>
                        <a:effectLst/>
                        <a:latin typeface="Microsoft YaHei" panose="020B0503020204020204" pitchFamily="34" charset="-122"/>
                        <a:ea typeface="Microsoft YaHei" panose="020B0503020204020204" pitchFamily="34" charset="-122"/>
                      </a:endParaRPr>
                    </a:p>
                  </a:txBody>
                  <a:tcPr marL="4258" marR="4258" marT="42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1921583"/>
                  </a:ext>
                </a:extLst>
              </a:tr>
              <a:tr h="915728">
                <a:tc>
                  <a:txBody>
                    <a:bodyPr/>
                    <a:lstStyle/>
                    <a:p>
                      <a:pPr algn="ctr" fontAlgn="b"/>
                      <a:r>
                        <a:rPr lang="en-US" sz="1600" b="0" i="0" u="none" strike="noStrike" dirty="0">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Water Absorption </a:t>
                      </a:r>
                      <a:r>
                        <a:rPr lang="en-US" sz="1200" b="0" i="0" u="none" strike="noStrike" dirty="0">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(D-24/23, thickness 1.6mm)</a:t>
                      </a:r>
                      <a:endParaRPr lang="en-US" sz="1600" b="0" i="0" u="none" strike="noStrike" dirty="0">
                        <a:solidFill>
                          <a:srgbClr val="0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a:txBody>
                  <a:tcPr marL="4258" marR="4258" marT="42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600" u="none" strike="noStrike" dirty="0">
                          <a:effectLst/>
                          <a:latin typeface="Microsoft YaHei" panose="020B0503020204020204" pitchFamily="34" charset="-122"/>
                          <a:ea typeface="Microsoft YaHei" panose="020B0503020204020204" pitchFamily="34" charset="-122"/>
                        </a:rPr>
                        <a:t>265 mg</a:t>
                      </a:r>
                    </a:p>
                    <a:p>
                      <a:pPr algn="ctr" fontAlgn="b"/>
                      <a:endParaRPr lang="en-IN" sz="16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258" marR="4258" marT="42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600" u="none" strike="noStrike" dirty="0">
                          <a:effectLst/>
                          <a:latin typeface="Microsoft YaHei" panose="020B0503020204020204" pitchFamily="34" charset="-122"/>
                          <a:ea typeface="Microsoft YaHei" panose="020B0503020204020204" pitchFamily="34" charset="-122"/>
                        </a:rPr>
                        <a:t>220 mg</a:t>
                      </a:r>
                    </a:p>
                    <a:p>
                      <a:pPr algn="ctr" fontAlgn="b"/>
                      <a:endParaRPr lang="en-IN" sz="16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258" marR="4258" marT="42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46093796"/>
                  </a:ext>
                </a:extLst>
              </a:tr>
            </a:tbl>
          </a:graphicData>
        </a:graphic>
      </p:graphicFrame>
      <p:sp>
        <p:nvSpPr>
          <p:cNvPr id="5" name="Text Placeholder 4">
            <a:extLst>
              <a:ext uri="{FF2B5EF4-FFF2-40B4-BE49-F238E27FC236}">
                <a16:creationId xmlns:a16="http://schemas.microsoft.com/office/drawing/2014/main" id="{1F290FEE-762D-49B1-BBAE-80441F0D8B2C}"/>
              </a:ext>
            </a:extLst>
          </p:cNvPr>
          <p:cNvSpPr>
            <a:spLocks noGrp="1"/>
          </p:cNvSpPr>
          <p:nvPr>
            <p:ph type="body" sz="quarter" idx="3"/>
          </p:nvPr>
        </p:nvSpPr>
        <p:spPr>
          <a:xfrm>
            <a:off x="7887208" y="817820"/>
            <a:ext cx="3999001" cy="576262"/>
          </a:xfrm>
        </p:spPr>
        <p:txBody>
          <a:bodyPr/>
          <a:lstStyle/>
          <a:p>
            <a:r>
              <a:rPr lang="en-US" b="1" u="sng" dirty="0"/>
              <a:t>Fabric Bakelite</a:t>
            </a:r>
            <a:endParaRPr lang="en-IN" b="1" u="sng" dirty="0"/>
          </a:p>
        </p:txBody>
      </p:sp>
    </p:spTree>
    <p:extLst>
      <p:ext uri="{BB962C8B-B14F-4D97-AF65-F5344CB8AC3E}">
        <p14:creationId xmlns:p14="http://schemas.microsoft.com/office/powerpoint/2010/main" val="36423544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0C710FE-16EE-4FF3-9669-C054C3F28AE1}"/>
              </a:ext>
            </a:extLst>
          </p:cNvPr>
          <p:cNvSpPr>
            <a:spLocks noGrp="1"/>
          </p:cNvSpPr>
          <p:nvPr>
            <p:ph type="title"/>
          </p:nvPr>
        </p:nvSpPr>
        <p:spPr>
          <a:xfrm>
            <a:off x="2012033" y="665863"/>
            <a:ext cx="6524443" cy="858462"/>
          </a:xfrm>
        </p:spPr>
        <p:txBody>
          <a:bodyPr>
            <a:normAutofit/>
          </a:bodyPr>
          <a:lstStyle/>
          <a:p>
            <a:r>
              <a:rPr lang="en-US" sz="3200" dirty="0">
                <a:solidFill>
                  <a:schemeClr val="tx1">
                    <a:lumMod val="65000"/>
                    <a:lumOff val="35000"/>
                  </a:schemeClr>
                </a:solidFill>
              </a:rPr>
              <a:t>Bakelite- Market Research</a:t>
            </a:r>
            <a:endParaRPr lang="en-IN" sz="3200" dirty="0">
              <a:solidFill>
                <a:schemeClr val="tx1">
                  <a:lumMod val="65000"/>
                  <a:lumOff val="35000"/>
                </a:schemeClr>
              </a:solidFill>
            </a:endParaRPr>
          </a:p>
        </p:txBody>
      </p:sp>
      <p:pic>
        <p:nvPicPr>
          <p:cNvPr id="4" name="Picture 3">
            <a:extLst>
              <a:ext uri="{FF2B5EF4-FFF2-40B4-BE49-F238E27FC236}">
                <a16:creationId xmlns:a16="http://schemas.microsoft.com/office/drawing/2014/main" id="{FB182FE9-6347-44DE-92EC-740FB418BE60}"/>
              </a:ext>
            </a:extLst>
          </p:cNvPr>
          <p:cNvPicPr>
            <a:picLocks noChangeAspect="1"/>
          </p:cNvPicPr>
          <p:nvPr/>
        </p:nvPicPr>
        <p:blipFill rotWithShape="1">
          <a:blip r:embed="rId2"/>
          <a:srcRect l="8454" t="5449" r="-570" b="4863"/>
          <a:stretch/>
        </p:blipFill>
        <p:spPr>
          <a:xfrm>
            <a:off x="7559365" y="1945360"/>
            <a:ext cx="5142794" cy="4992768"/>
          </a:xfrm>
          <a:prstGeom prst="rect">
            <a:avLst/>
          </a:prstGeom>
        </p:spPr>
      </p:pic>
      <p:sp>
        <p:nvSpPr>
          <p:cNvPr id="7" name="Content Placeholder 2">
            <a:extLst>
              <a:ext uri="{FF2B5EF4-FFF2-40B4-BE49-F238E27FC236}">
                <a16:creationId xmlns:a16="http://schemas.microsoft.com/office/drawing/2014/main" id="{94D6E597-E320-4FAF-A5C2-EA6EB6B0991D}"/>
              </a:ext>
            </a:extLst>
          </p:cNvPr>
          <p:cNvSpPr txBox="1">
            <a:spLocks/>
          </p:cNvSpPr>
          <p:nvPr/>
        </p:nvSpPr>
        <p:spPr>
          <a:xfrm>
            <a:off x="1764771" y="1762857"/>
            <a:ext cx="6391922" cy="509514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3100" b="1" dirty="0">
                <a:solidFill>
                  <a:schemeClr val="tx1">
                    <a:lumMod val="85000"/>
                    <a:lumOff val="15000"/>
                  </a:schemeClr>
                </a:solidFill>
              </a:rPr>
              <a:t>automotive industry </a:t>
            </a:r>
            <a:r>
              <a:rPr lang="en-US" sz="3100" dirty="0">
                <a:solidFill>
                  <a:schemeClr val="tx1">
                    <a:lumMod val="85000"/>
                    <a:lumOff val="15000"/>
                  </a:schemeClr>
                </a:solidFill>
              </a:rPr>
              <a:t>in the </a:t>
            </a:r>
            <a:r>
              <a:rPr lang="en-US" sz="3100" dirty="0">
                <a:solidFill>
                  <a:schemeClr val="tx1">
                    <a:lumMod val="85000"/>
                    <a:lumOff val="15000"/>
                  </a:schemeClr>
                </a:solidFill>
                <a:effectLst>
                  <a:outerShdw blurRad="38100" dist="38100" dir="2700000" algn="tl">
                    <a:srgbClr val="000000">
                      <a:alpha val="43137"/>
                    </a:srgbClr>
                  </a:outerShdw>
                </a:effectLst>
              </a:rPr>
              <a:t>Asia-Pacific region.</a:t>
            </a:r>
            <a:br>
              <a:rPr lang="en-US" sz="3100" dirty="0">
                <a:solidFill>
                  <a:schemeClr val="tx1">
                    <a:lumMod val="85000"/>
                    <a:lumOff val="15000"/>
                  </a:schemeClr>
                </a:solidFill>
              </a:rPr>
            </a:br>
            <a:endParaRPr lang="en-US" sz="3100" dirty="0">
              <a:solidFill>
                <a:schemeClr val="tx1">
                  <a:lumMod val="85000"/>
                  <a:lumOff val="15000"/>
                </a:schemeClr>
              </a:solidFill>
            </a:endParaRPr>
          </a:p>
          <a:p>
            <a:r>
              <a:rPr lang="en-US" sz="3100" b="1" dirty="0">
                <a:solidFill>
                  <a:schemeClr val="tx1">
                    <a:lumMod val="85000"/>
                    <a:lumOff val="15000"/>
                  </a:schemeClr>
                </a:solidFill>
              </a:rPr>
              <a:t>North America </a:t>
            </a:r>
            <a:r>
              <a:rPr lang="en-US" sz="3100" dirty="0">
                <a:solidFill>
                  <a:schemeClr val="tx1">
                    <a:lumMod val="85000"/>
                    <a:lumOff val="15000"/>
                  </a:schemeClr>
                </a:solidFill>
              </a:rPr>
              <a:t>and </a:t>
            </a:r>
            <a:r>
              <a:rPr lang="en-US" sz="3100" b="1" dirty="0">
                <a:solidFill>
                  <a:schemeClr val="tx1">
                    <a:lumMod val="85000"/>
                    <a:lumOff val="15000"/>
                  </a:schemeClr>
                </a:solidFill>
              </a:rPr>
              <a:t>European</a:t>
            </a:r>
            <a:r>
              <a:rPr lang="en-US" sz="3100" dirty="0">
                <a:solidFill>
                  <a:schemeClr val="tx1">
                    <a:lumMod val="85000"/>
                    <a:lumOff val="15000"/>
                  </a:schemeClr>
                </a:solidFill>
              </a:rPr>
              <a:t> in </a:t>
            </a:r>
            <a:r>
              <a:rPr lang="en-US" sz="3100" dirty="0">
                <a:solidFill>
                  <a:schemeClr val="tx1">
                    <a:lumMod val="85000"/>
                    <a:lumOff val="15000"/>
                  </a:schemeClr>
                </a:solidFill>
                <a:effectLst>
                  <a:outerShdw blurRad="38100" dist="38100" dir="2700000" algn="tl">
                    <a:srgbClr val="000000">
                      <a:alpha val="43137"/>
                    </a:srgbClr>
                  </a:outerShdw>
                </a:effectLst>
              </a:rPr>
              <a:t>aerospace</a:t>
            </a:r>
            <a:r>
              <a:rPr lang="en-US" sz="3100" dirty="0">
                <a:solidFill>
                  <a:schemeClr val="tx1">
                    <a:lumMod val="85000"/>
                    <a:lumOff val="15000"/>
                  </a:schemeClr>
                </a:solidFill>
              </a:rPr>
              <a:t> and </a:t>
            </a:r>
            <a:r>
              <a:rPr lang="en-US" sz="3100" dirty="0">
                <a:solidFill>
                  <a:schemeClr val="tx1">
                    <a:lumMod val="85000"/>
                    <a:lumOff val="15000"/>
                  </a:schemeClr>
                </a:solidFill>
                <a:effectLst>
                  <a:outerShdw blurRad="38100" dist="38100" dir="2700000" algn="tl">
                    <a:srgbClr val="000000">
                      <a:alpha val="43137"/>
                    </a:srgbClr>
                  </a:outerShdw>
                </a:effectLst>
              </a:rPr>
              <a:t>power generation </a:t>
            </a:r>
            <a:r>
              <a:rPr lang="en-US" sz="3100" dirty="0">
                <a:solidFill>
                  <a:schemeClr val="tx1">
                    <a:lumMod val="85000"/>
                    <a:lumOff val="15000"/>
                  </a:schemeClr>
                </a:solidFill>
              </a:rPr>
              <a:t>industries</a:t>
            </a:r>
            <a:endParaRPr lang="en-US" sz="2000" dirty="0"/>
          </a:p>
        </p:txBody>
      </p:sp>
      <p:pic>
        <p:nvPicPr>
          <p:cNvPr id="10" name="Picture 9">
            <a:extLst>
              <a:ext uri="{FF2B5EF4-FFF2-40B4-BE49-F238E27FC236}">
                <a16:creationId xmlns:a16="http://schemas.microsoft.com/office/drawing/2014/main" id="{B76B45FD-4367-4B95-A784-9CB4D72BAE38}"/>
              </a:ext>
            </a:extLst>
          </p:cNvPr>
          <p:cNvPicPr>
            <a:picLocks noChangeAspect="1"/>
          </p:cNvPicPr>
          <p:nvPr/>
        </p:nvPicPr>
        <p:blipFill>
          <a:blip r:embed="rId3"/>
          <a:stretch>
            <a:fillRect/>
          </a:stretch>
        </p:blipFill>
        <p:spPr>
          <a:xfrm>
            <a:off x="8172062" y="-18854"/>
            <a:ext cx="4016800" cy="2008400"/>
          </a:xfrm>
          <a:prstGeom prst="rect">
            <a:avLst/>
          </a:prstGeom>
        </p:spPr>
      </p:pic>
    </p:spTree>
    <p:extLst>
      <p:ext uri="{BB962C8B-B14F-4D97-AF65-F5344CB8AC3E}">
        <p14:creationId xmlns:p14="http://schemas.microsoft.com/office/powerpoint/2010/main" val="313324443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73139B-E4C9-4C19-AA57-900ACAED988D}"/>
              </a:ext>
            </a:extLst>
          </p:cNvPr>
          <p:cNvSpPr txBox="1">
            <a:spLocks/>
          </p:cNvSpPr>
          <p:nvPr/>
        </p:nvSpPr>
        <p:spPr>
          <a:xfrm>
            <a:off x="1886241" y="0"/>
            <a:ext cx="6678054" cy="858462"/>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tx1">
                    <a:lumMod val="65000"/>
                    <a:lumOff val="35000"/>
                  </a:schemeClr>
                </a:solidFill>
              </a:rPr>
              <a:t>Bakelite- Market Research</a:t>
            </a:r>
            <a:endParaRPr lang="en-IN" sz="3200" dirty="0">
              <a:solidFill>
                <a:schemeClr val="tx1">
                  <a:lumMod val="65000"/>
                  <a:lumOff val="35000"/>
                </a:schemeClr>
              </a:solidFill>
            </a:endParaRPr>
          </a:p>
        </p:txBody>
      </p:sp>
      <p:pic>
        <p:nvPicPr>
          <p:cNvPr id="5" name="Picture 4">
            <a:extLst>
              <a:ext uri="{FF2B5EF4-FFF2-40B4-BE49-F238E27FC236}">
                <a16:creationId xmlns:a16="http://schemas.microsoft.com/office/drawing/2014/main" id="{B6EE2003-726A-4CBE-AC9A-ADAD38D415D3}"/>
              </a:ext>
            </a:extLst>
          </p:cNvPr>
          <p:cNvPicPr>
            <a:picLocks noChangeAspect="1"/>
          </p:cNvPicPr>
          <p:nvPr/>
        </p:nvPicPr>
        <p:blipFill>
          <a:blip r:embed="rId2"/>
          <a:stretch>
            <a:fillRect/>
          </a:stretch>
        </p:blipFill>
        <p:spPr>
          <a:xfrm>
            <a:off x="6655988" y="935484"/>
            <a:ext cx="5536012" cy="3015292"/>
          </a:xfrm>
          <a:prstGeom prst="rect">
            <a:avLst/>
          </a:prstGeom>
        </p:spPr>
      </p:pic>
      <p:sp>
        <p:nvSpPr>
          <p:cNvPr id="6" name="Subtitle 2">
            <a:extLst>
              <a:ext uri="{FF2B5EF4-FFF2-40B4-BE49-F238E27FC236}">
                <a16:creationId xmlns:a16="http://schemas.microsoft.com/office/drawing/2014/main" id="{FF21DC22-D4F1-46A1-8F3E-19F3FC5821A3}"/>
              </a:ext>
            </a:extLst>
          </p:cNvPr>
          <p:cNvSpPr txBox="1">
            <a:spLocks/>
          </p:cNvSpPr>
          <p:nvPr/>
        </p:nvSpPr>
        <p:spPr>
          <a:xfrm>
            <a:off x="1886240" y="1011719"/>
            <a:ext cx="5160672" cy="5467600"/>
          </a:xfrm>
          <a:prstGeom prst="rect">
            <a:avLst/>
          </a:prstGeom>
        </p:spPr>
        <p:txBody>
          <a:bodyPr vert="horz" lIns="91440" tIns="45720" rIns="91440" bIns="45720" rtlCol="0" anchor="t">
            <a:normAutofit lnSpcReduction="100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2400" b="1" i="1" dirty="0">
                <a:solidFill>
                  <a:schemeClr val="tx1">
                    <a:lumMod val="85000"/>
                    <a:lumOff val="15000"/>
                  </a:schemeClr>
                </a:solidFill>
              </a:rPr>
              <a:t>Bakelite is a 3-D cross-linked network structured </a:t>
            </a:r>
            <a:r>
              <a:rPr lang="en-US" sz="2400" i="1" dirty="0">
                <a:solidFill>
                  <a:schemeClr val="tx1">
                    <a:lumMod val="85000"/>
                    <a:lumOff val="15000"/>
                  </a:schemeClr>
                </a:solidFill>
              </a:rPr>
              <a:t>thermosetting polymer which is difficult to recycle after use</a:t>
            </a:r>
            <a:r>
              <a:rPr lang="en-US" sz="2400" b="1" i="1" dirty="0">
                <a:solidFill>
                  <a:schemeClr val="tx1">
                    <a:lumMod val="85000"/>
                    <a:lumOff val="15000"/>
                  </a:schemeClr>
                </a:solidFill>
              </a:rPr>
              <a:t>.</a:t>
            </a:r>
            <a:br>
              <a:rPr lang="en-US" sz="2400" b="1" i="1" dirty="0">
                <a:solidFill>
                  <a:schemeClr val="tx1">
                    <a:lumMod val="85000"/>
                    <a:lumOff val="15000"/>
                  </a:schemeClr>
                </a:solidFill>
              </a:rPr>
            </a:br>
            <a:endParaRPr lang="en-US" sz="2400" b="1" i="1" dirty="0">
              <a:solidFill>
                <a:schemeClr val="tx1">
                  <a:lumMod val="85000"/>
                  <a:lumOff val="15000"/>
                </a:schemeClr>
              </a:solidFill>
            </a:endParaRPr>
          </a:p>
          <a:p>
            <a:pPr marL="285750" indent="-285750">
              <a:buFont typeface="Wingdings" panose="05000000000000000000" pitchFamily="2" charset="2"/>
              <a:buChar char="q"/>
            </a:pPr>
            <a:r>
              <a:rPr lang="en-US" sz="2400" b="1" i="1" dirty="0">
                <a:solidFill>
                  <a:schemeClr val="tx1">
                    <a:lumMod val="85000"/>
                    <a:lumOff val="15000"/>
                  </a:schemeClr>
                </a:solidFill>
              </a:rPr>
              <a:t>Bakelite is proved to be hazardous to the atmosphere </a:t>
            </a:r>
            <a:r>
              <a:rPr lang="en-US" sz="2400" i="1" dirty="0">
                <a:solidFill>
                  <a:schemeClr val="tx1">
                    <a:lumMod val="85000"/>
                    <a:lumOff val="15000"/>
                  </a:schemeClr>
                </a:solidFill>
              </a:rPr>
              <a:t>during production processes such as compilation, manufacturing, and dumping.</a:t>
            </a:r>
          </a:p>
          <a:p>
            <a:endParaRPr lang="en-US" sz="2400" i="1" dirty="0">
              <a:solidFill>
                <a:schemeClr val="tx1">
                  <a:lumMod val="85000"/>
                  <a:lumOff val="15000"/>
                </a:schemeClr>
              </a:solidFill>
            </a:endParaRPr>
          </a:p>
          <a:p>
            <a:r>
              <a:rPr lang="en-US" sz="2400" i="1" dirty="0">
                <a:solidFill>
                  <a:schemeClr val="tx1">
                    <a:lumMod val="85000"/>
                    <a:lumOff val="15000"/>
                  </a:schemeClr>
                </a:solidFill>
                <a:effectLst>
                  <a:outerShdw blurRad="38100" dist="38100" dir="2700000" algn="tl">
                    <a:srgbClr val="000000">
                      <a:alpha val="43137"/>
                    </a:srgbClr>
                  </a:outerShdw>
                </a:effectLst>
              </a:rPr>
              <a:t>These factors are expected to hinder the market growth over the foreseeable future. </a:t>
            </a:r>
            <a:endParaRPr lang="en-IN" sz="2400" dirty="0">
              <a:effectLst>
                <a:outerShdw blurRad="38100" dist="38100" dir="2700000" algn="tl">
                  <a:srgbClr val="000000">
                    <a:alpha val="43137"/>
                  </a:srgbClr>
                </a:outerShdw>
              </a:effectLst>
            </a:endParaRPr>
          </a:p>
        </p:txBody>
      </p:sp>
      <p:pic>
        <p:nvPicPr>
          <p:cNvPr id="10" name="Picture 9">
            <a:extLst>
              <a:ext uri="{FF2B5EF4-FFF2-40B4-BE49-F238E27FC236}">
                <a16:creationId xmlns:a16="http://schemas.microsoft.com/office/drawing/2014/main" id="{50837BFB-624E-4B0B-BBE3-783C9CFCE945}"/>
              </a:ext>
            </a:extLst>
          </p:cNvPr>
          <p:cNvPicPr>
            <a:picLocks noChangeAspect="1"/>
          </p:cNvPicPr>
          <p:nvPr/>
        </p:nvPicPr>
        <p:blipFill>
          <a:blip r:embed="rId3"/>
          <a:stretch>
            <a:fillRect/>
          </a:stretch>
        </p:blipFill>
        <p:spPr>
          <a:xfrm>
            <a:off x="6897274" y="3898974"/>
            <a:ext cx="5275872" cy="3171680"/>
          </a:xfrm>
          <a:prstGeom prst="rect">
            <a:avLst/>
          </a:prstGeom>
        </p:spPr>
      </p:pic>
    </p:spTree>
    <p:extLst>
      <p:ext uri="{BB962C8B-B14F-4D97-AF65-F5344CB8AC3E}">
        <p14:creationId xmlns:p14="http://schemas.microsoft.com/office/powerpoint/2010/main" val="18462672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9A431E-722E-4593-BF48-1C42686E47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30306FE-3C13-447E-86EE-A14EA9341C8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7F4E112-810E-4A37-A8B2-3B5DDE7714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 design</Template>
  <TotalTime>0</TotalTime>
  <Words>2632</Words>
  <Application>Microsoft Office PowerPoint</Application>
  <PresentationFormat>Widescreen</PresentationFormat>
  <Paragraphs>687</Paragraphs>
  <Slides>48</Slides>
  <Notes>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48</vt:i4>
      </vt:variant>
    </vt:vector>
  </HeadingPairs>
  <TitlesOfParts>
    <vt:vector size="62" baseType="lpstr">
      <vt:lpstr>Microsoft YaHei</vt:lpstr>
      <vt:lpstr>Adobe Caslon Pro</vt:lpstr>
      <vt:lpstr>Adobe Gurmukhi</vt:lpstr>
      <vt:lpstr>Agency FB</vt:lpstr>
      <vt:lpstr>Arial</vt:lpstr>
      <vt:lpstr>BankGothic Lt BT</vt:lpstr>
      <vt:lpstr>BankGothic Md BT</vt:lpstr>
      <vt:lpstr>Bell MT</vt:lpstr>
      <vt:lpstr>Berlin Sans FB Demi</vt:lpstr>
      <vt:lpstr>Calibri</vt:lpstr>
      <vt:lpstr>Century Gothic</vt:lpstr>
      <vt:lpstr>Wingdings</vt:lpstr>
      <vt:lpstr>Wingdings 3</vt:lpstr>
      <vt:lpstr>Wisp</vt:lpstr>
      <vt:lpstr>Summer Industrial Internship</vt:lpstr>
      <vt:lpstr>Content:</vt:lpstr>
      <vt:lpstr>Objectives:</vt:lpstr>
      <vt:lpstr>Hard Plastics ~ Thermoset Plastics</vt:lpstr>
      <vt:lpstr>Bakelite- Market Research</vt:lpstr>
      <vt:lpstr>Major types :</vt:lpstr>
      <vt:lpstr>Properties Comparison:</vt:lpstr>
      <vt:lpstr>Bakelite- Market Research</vt:lpstr>
      <vt:lpstr>PowerPoint Presentation</vt:lpstr>
      <vt:lpstr>It is seen that Bakelite resin has been replaced by epoxy resin in recent times with more reinforcement features embedded in them.</vt:lpstr>
      <vt:lpstr>EPOXY- Market Research</vt:lpstr>
      <vt:lpstr>Properties ~ EPOXY :</vt:lpstr>
      <vt:lpstr>EPOXY- Market Research</vt:lpstr>
      <vt:lpstr>TORQUE ANALYZER</vt:lpstr>
      <vt:lpstr>Normal Idling</vt:lpstr>
      <vt:lpstr>CAM-OUT</vt:lpstr>
      <vt:lpstr>PowerPoint Presentation</vt:lpstr>
      <vt:lpstr>FASTENERS for PLASTICS</vt:lpstr>
      <vt:lpstr>Do we have a Better way?</vt:lpstr>
      <vt:lpstr>Self-Tapping screws:  INSERT NOT NEEDED!</vt:lpstr>
      <vt:lpstr>Fasteners for Thermoset Plastics</vt:lpstr>
      <vt:lpstr>Delta PT-S</vt:lpstr>
      <vt:lpstr>SAIMA’s Special NONSERT</vt:lpstr>
      <vt:lpstr>The Design:</vt:lpstr>
      <vt:lpstr>Testifying SAIMA’s Special Non-sert for Thermoset Plastics</vt:lpstr>
      <vt:lpstr>Bakelite Material</vt:lpstr>
      <vt:lpstr>PowerPoint Presentation</vt:lpstr>
      <vt:lpstr>PowerPoint Presentation</vt:lpstr>
      <vt:lpstr>Drill Bit: 3.5/3.6/3.7 mm Load: 181/151/131/111/91 Newtons</vt:lpstr>
      <vt:lpstr>Load: 131 Newtons | Drill Bit: 3.6 mm | Nos: 36 holes</vt:lpstr>
      <vt:lpstr>Load: 131 Newtons | Drill Bit: 3.7 mm | Nos: 24 holes</vt:lpstr>
      <vt:lpstr>PowerPoint Presentation</vt:lpstr>
      <vt:lpstr>PowerPoint Presentation</vt:lpstr>
      <vt:lpstr>PowerPoint Presentation</vt:lpstr>
      <vt:lpstr>Epoxy Material</vt:lpstr>
      <vt:lpstr>Load: 131 Newtons | Drill Bit: 3.7/3.6 mm | Nos: 24 holes</vt:lpstr>
      <vt:lpstr>PowerPoint Presentation</vt:lpstr>
      <vt:lpstr>Suggestions / Hypothesis:</vt:lpstr>
      <vt:lpstr>Load: 151/141 Newtons | Drill Bit: 3.7 | Nos: 24 holes</vt:lpstr>
      <vt:lpstr>Load: 151/141/131 Newtons | Drill Bit: 3.7 | Nos: 24 holes</vt:lpstr>
      <vt:lpstr>In Bakelite(Paper and Fabric) using 3.6mm drill holes with 131 Newton load is most reliable. </vt:lpstr>
      <vt:lpstr>Conclusive Trends:</vt:lpstr>
      <vt:lpstr>SAIMA’s Outreach in India</vt:lpstr>
      <vt:lpstr>Centre for Innovation,  IIT Madras, India</vt:lpstr>
      <vt:lpstr>Competition Teams</vt:lpstr>
      <vt:lpstr>RAFTAAR, Student formula team</vt:lpstr>
      <vt:lpstr>ANVESHAK, manipulator robot team</vt:lpstr>
      <vt:lpstr>Aarigato Gozaimasta ありがとうございました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2019-07-03T04:52:01Z</dcterms:created>
  <dcterms:modified xsi:type="dcterms:W3CDTF">2021-11-30T09:41:20Z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